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77" r:id="rId2"/>
    <p:sldId id="257" r:id="rId3"/>
    <p:sldId id="256" r:id="rId4"/>
    <p:sldId id="258" r:id="rId5"/>
    <p:sldId id="259" r:id="rId6"/>
    <p:sldId id="260" r:id="rId7"/>
    <p:sldId id="261" r:id="rId8"/>
    <p:sldId id="262" r:id="rId9"/>
    <p:sldId id="265" r:id="rId10"/>
    <p:sldId id="264" r:id="rId11"/>
    <p:sldId id="263" r:id="rId12"/>
    <p:sldId id="276" r:id="rId13"/>
    <p:sldId id="266" r:id="rId14"/>
    <p:sldId id="267" r:id="rId15"/>
    <p:sldId id="268" r:id="rId16"/>
    <p:sldId id="269" r:id="rId17"/>
    <p:sldId id="270" r:id="rId18"/>
    <p:sldId id="279" r:id="rId19"/>
    <p:sldId id="281" r:id="rId20"/>
    <p:sldId id="271" r:id="rId21"/>
    <p:sldId id="280" r:id="rId22"/>
    <p:sldId id="273" r:id="rId23"/>
    <p:sldId id="272" r:id="rId24"/>
    <p:sldId id="27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Tiffany Lt BT" panose="02090503060705020403" pitchFamily="18" charset="0"/>
      <p:regular r:id="rId31"/>
      <p:italic r:id="rId32"/>
    </p:embeddedFont>
    <p:embeddedFont>
      <p:font typeface="Beach" panose="020B0500000000000000" pitchFamily="34" charset="0"/>
      <p:regular r:id="rId33"/>
    </p:embeddedFont>
    <p:embeddedFont>
      <p:font typeface="Lucida Casual" panose="03010604040201010104" pitchFamily="66" charset="0"/>
      <p:regular r:id="rId34"/>
      <p:italic r:id="rId35"/>
    </p:embeddedFont>
    <p:embeddedFont>
      <p:font typeface="Georgia" panose="02040502050405020303"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2" d="100"/>
          <a:sy n="112" d="100"/>
        </p:scale>
        <p:origin x="-120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305B2E-0500-4E31-B9A2-2EA55ECE80FC}" type="datetimeFigureOut">
              <a:rPr lang="en-US" smtClean="0"/>
              <a:pPr/>
              <a:t>3/12/2015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EAA2F-B115-48E5-98D4-4EE6F6781103}" type="slidenum">
              <a:rPr lang="en-US" smtClean="0"/>
              <a:pPr/>
              <a:t>‹#›</a:t>
            </a:fld>
            <a:endParaRPr lang="en-US"/>
          </a:p>
        </p:txBody>
      </p:sp>
    </p:spTree>
    <p:extLst>
      <p:ext uri="{BB962C8B-B14F-4D97-AF65-F5344CB8AC3E}">
        <p14:creationId xmlns:p14="http://schemas.microsoft.com/office/powerpoint/2010/main" val="338187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EAA2F-B115-48E5-98D4-4EE6F6781103}" type="slidenum">
              <a:rPr lang="en-US" smtClean="0"/>
              <a:pPr/>
              <a:t>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EAA2F-B115-48E5-98D4-4EE6F6781103}"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D7265C-4A4C-459B-8CA1-DE4B12AE94F5}" type="datetimeFigureOut">
              <a:rPr lang="en-US" smtClean="0"/>
              <a:pPr/>
              <a:t>3/12/2015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7265C-4A4C-459B-8CA1-DE4B12AE94F5}" type="datetimeFigureOut">
              <a:rPr lang="en-US" smtClean="0"/>
              <a:pPr/>
              <a:t>3/12/2015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7265C-4A4C-459B-8CA1-DE4B12AE94F5}" type="datetimeFigureOut">
              <a:rPr lang="en-US" smtClean="0"/>
              <a:pPr/>
              <a:t>3/12/2015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7265C-4A4C-459B-8CA1-DE4B12AE94F5}" type="datetimeFigureOut">
              <a:rPr lang="en-US" smtClean="0"/>
              <a:pPr/>
              <a:t>3/12/2015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7265C-4A4C-459B-8CA1-DE4B12AE94F5}" type="datetimeFigureOut">
              <a:rPr lang="en-US" smtClean="0"/>
              <a:pPr/>
              <a:t>3/12/2015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D7265C-4A4C-459B-8CA1-DE4B12AE94F5}" type="datetimeFigureOut">
              <a:rPr lang="en-US" smtClean="0"/>
              <a:pPr/>
              <a:t>3/12/2015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D7265C-4A4C-459B-8CA1-DE4B12AE94F5}" type="datetimeFigureOut">
              <a:rPr lang="en-US" smtClean="0"/>
              <a:pPr/>
              <a:t>3/12/2015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D7265C-4A4C-459B-8CA1-DE4B12AE94F5}" type="datetimeFigureOut">
              <a:rPr lang="en-US" smtClean="0"/>
              <a:pPr/>
              <a:t>3/12/2015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7265C-4A4C-459B-8CA1-DE4B12AE94F5}" type="datetimeFigureOut">
              <a:rPr lang="en-US" smtClean="0"/>
              <a:pPr/>
              <a:t>3/12/2015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7265C-4A4C-459B-8CA1-DE4B12AE94F5}" type="datetimeFigureOut">
              <a:rPr lang="en-US" smtClean="0"/>
              <a:pPr/>
              <a:t>3/12/2015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7265C-4A4C-459B-8CA1-DE4B12AE94F5}" type="datetimeFigureOut">
              <a:rPr lang="en-US" smtClean="0"/>
              <a:pPr/>
              <a:t>3/12/2015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C9924-76FC-4BCE-BDD1-7156E8EFFE64}"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7265C-4A4C-459B-8CA1-DE4B12AE94F5}" type="datetimeFigureOut">
              <a:rPr lang="en-US" smtClean="0"/>
              <a:pPr/>
              <a:t>3/12/2015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C9924-76FC-4BCE-BDD1-7156E8EFFE6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xBinkeleHistory.pdf"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xOlesczynski.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xStahn.pdf"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hyperlink" Target="xNinaFitz.pdf"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xUkraine.pdf"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xSky.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1.jpe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1.jpeg"/><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057400" y="685800"/>
            <a:ext cx="5486400" cy="5386090"/>
          </a:xfrm>
          <a:prstGeom prst="rect">
            <a:avLst/>
          </a:prstGeom>
          <a:solidFill>
            <a:schemeClr val="accent3">
              <a:lumMod val="20000"/>
              <a:lumOff val="80000"/>
            </a:schemeClr>
          </a:solidFill>
        </p:spPr>
        <p:txBody>
          <a:bodyPr wrap="square" numCol="1" rtlCol="0">
            <a:spAutoFit/>
          </a:bodyPr>
          <a:lstStyle/>
          <a:p>
            <a:r>
              <a:rPr lang="en-US" sz="3200" b="1" dirty="0" smtClean="0">
                <a:latin typeface="Georgia" pitchFamily="18" charset="0"/>
              </a:rPr>
              <a:t>Let Your Life Be a Bible</a:t>
            </a:r>
          </a:p>
          <a:p>
            <a:r>
              <a:rPr lang="en-US" sz="2400" dirty="0" smtClean="0">
                <a:latin typeface="Georgia" pitchFamily="18" charset="0"/>
              </a:rPr>
              <a:t>Let your life be a Bible,</a:t>
            </a:r>
          </a:p>
          <a:p>
            <a:r>
              <a:rPr lang="en-US" sz="2400" dirty="0" smtClean="0">
                <a:latin typeface="Georgia" pitchFamily="18" charset="0"/>
              </a:rPr>
              <a:t>Have Christ for its Genesis,</a:t>
            </a:r>
          </a:p>
          <a:p>
            <a:r>
              <a:rPr lang="en-US" sz="2400" dirty="0" smtClean="0">
                <a:latin typeface="Georgia" pitchFamily="18" charset="0"/>
              </a:rPr>
              <a:t>Have consecration for its Exodus,</a:t>
            </a:r>
          </a:p>
          <a:p>
            <a:r>
              <a:rPr lang="en-US" sz="2400" dirty="0" smtClean="0">
                <a:latin typeface="Georgia" pitchFamily="18" charset="0"/>
              </a:rPr>
              <a:t>Have love for its Leviticus,</a:t>
            </a:r>
          </a:p>
          <a:p>
            <a:r>
              <a:rPr lang="en-US" sz="2400" dirty="0" smtClean="0">
                <a:latin typeface="Georgia" pitchFamily="18" charset="0"/>
              </a:rPr>
              <a:t>Have joy for its Psalm,</a:t>
            </a:r>
          </a:p>
          <a:p>
            <a:r>
              <a:rPr lang="en-US" sz="2400" dirty="0" smtClean="0">
                <a:latin typeface="Georgia" pitchFamily="18" charset="0"/>
              </a:rPr>
              <a:t>Have the courage of a Daniel in it,</a:t>
            </a:r>
          </a:p>
          <a:p>
            <a:r>
              <a:rPr lang="en-US" sz="2400" dirty="0" smtClean="0">
                <a:latin typeface="Georgia" pitchFamily="18" charset="0"/>
              </a:rPr>
              <a:t>And the patience of a Job,</a:t>
            </a:r>
          </a:p>
          <a:p>
            <a:r>
              <a:rPr lang="en-US" sz="2400" dirty="0" smtClean="0">
                <a:latin typeface="Georgia" pitchFamily="18" charset="0"/>
              </a:rPr>
              <a:t>And the zeal of a Jeremiah,</a:t>
            </a:r>
          </a:p>
          <a:p>
            <a:r>
              <a:rPr lang="en-US" sz="2400" dirty="0" smtClean="0">
                <a:latin typeface="Georgia" pitchFamily="18" charset="0"/>
              </a:rPr>
              <a:t>And the love of a John,</a:t>
            </a:r>
          </a:p>
          <a:p>
            <a:r>
              <a:rPr lang="en-US" sz="2400" dirty="0" smtClean="0">
                <a:latin typeface="Georgia" pitchFamily="18" charset="0"/>
              </a:rPr>
              <a:t>And have plenty of Jesus in it.</a:t>
            </a:r>
          </a:p>
          <a:p>
            <a:r>
              <a:rPr lang="en-US" sz="2400" dirty="0" smtClean="0">
                <a:latin typeface="Georgia" pitchFamily="18" charset="0"/>
              </a:rPr>
              <a:t>And may the end of it be</a:t>
            </a:r>
          </a:p>
          <a:p>
            <a:r>
              <a:rPr lang="en-US" sz="2400" dirty="0" smtClean="0">
                <a:latin typeface="Georgia" pitchFamily="18" charset="0"/>
              </a:rPr>
              <a:t>As much grander than the beginning,</a:t>
            </a:r>
          </a:p>
          <a:p>
            <a:r>
              <a:rPr lang="en-US" sz="2400" dirty="0" smtClean="0">
                <a:latin typeface="Georgia" pitchFamily="18" charset="0"/>
              </a:rPr>
              <a:t>As Revelation is grander than Genesis</a:t>
            </a:r>
            <a:r>
              <a:rPr lang="en-US" sz="2400" dirty="0" smtClean="0"/>
              <a:t>.</a:t>
            </a:r>
            <a:endParaRPr lang="en-US" sz="2400" dirty="0"/>
          </a:p>
        </p:txBody>
      </p:sp>
      <p:sp>
        <p:nvSpPr>
          <p:cNvPr id="5" name="TextBox 4"/>
          <p:cNvSpPr txBox="1"/>
          <p:nvPr/>
        </p:nvSpPr>
        <p:spPr>
          <a:xfrm>
            <a:off x="914400" y="152400"/>
            <a:ext cx="7391400" cy="6555641"/>
          </a:xfrm>
          <a:prstGeom prst="rect">
            <a:avLst/>
          </a:prstGeom>
          <a:solidFill>
            <a:schemeClr val="accent5">
              <a:lumMod val="20000"/>
              <a:lumOff val="80000"/>
            </a:schemeClr>
          </a:solidFill>
        </p:spPr>
        <p:txBody>
          <a:bodyPr wrap="square" rtlCol="0">
            <a:spAutoFit/>
          </a:bodyPr>
          <a:lstStyle/>
          <a:p>
            <a:r>
              <a:rPr lang="en-US" sz="2000" dirty="0" smtClean="0"/>
              <a:t>When you are content with any food, any raiment, any climate, any solitude, any interruption–that is </a:t>
            </a:r>
            <a:r>
              <a:rPr lang="en-US" sz="2000" b="1" dirty="0" smtClean="0"/>
              <a:t>VICTORY.</a:t>
            </a:r>
          </a:p>
          <a:p>
            <a:endParaRPr lang="en-US" sz="2000" dirty="0" smtClean="0"/>
          </a:p>
          <a:p>
            <a:r>
              <a:rPr lang="en-US" sz="2000" dirty="0" smtClean="0"/>
              <a:t>When you can bear with any discord, any annoyance, any irregularity, any unpunctuality (of which you are not the cause)–that is </a:t>
            </a:r>
            <a:r>
              <a:rPr lang="en-US" sz="2000" b="1" dirty="0" smtClean="0"/>
              <a:t>VICTORY.</a:t>
            </a:r>
          </a:p>
          <a:p>
            <a:endParaRPr lang="en-US" sz="2000" dirty="0" smtClean="0"/>
          </a:p>
          <a:p>
            <a:r>
              <a:rPr lang="en-US" sz="2000" dirty="0" smtClean="0"/>
              <a:t>When you are forgotten or neglected, or purposely set at naught, and you smile inwardly, glorying in the insult or the oversight–that is </a:t>
            </a:r>
            <a:r>
              <a:rPr lang="en-US" sz="2000" b="1" dirty="0" smtClean="0"/>
              <a:t>VICTORY.</a:t>
            </a:r>
          </a:p>
          <a:p>
            <a:endParaRPr lang="en-US" sz="2000" dirty="0" smtClean="0"/>
          </a:p>
          <a:p>
            <a:r>
              <a:rPr lang="en-US" sz="2000" dirty="0" smtClean="0"/>
              <a:t>When you can stand face to face with folly, extravagance, spiritual insensibility, contradiction of sinners, persecution, and endure it all as Jesus endured it–that is </a:t>
            </a:r>
            <a:r>
              <a:rPr lang="en-US" sz="2000" b="1" dirty="0" smtClean="0"/>
              <a:t>VICTORY.</a:t>
            </a:r>
          </a:p>
          <a:p>
            <a:endParaRPr lang="en-US" sz="2000" dirty="0" smtClean="0"/>
          </a:p>
          <a:p>
            <a:r>
              <a:rPr lang="en-US" sz="2000" dirty="0" smtClean="0"/>
              <a:t>When you never care to refer to yourself in conversation, nor to record your own good works, nor to seek after commendation, when you can truly “love to be unknown”–that is </a:t>
            </a:r>
            <a:r>
              <a:rPr lang="en-US" sz="2000" b="1" dirty="0" smtClean="0"/>
              <a:t>VICTORY.</a:t>
            </a:r>
          </a:p>
          <a:p>
            <a:endParaRPr lang="en-US" sz="2000" dirty="0" smtClean="0"/>
          </a:p>
          <a:p>
            <a:r>
              <a:rPr lang="en-US" sz="2000" dirty="0" smtClean="0"/>
              <a:t>When your good is evil spoken of, when your wishes are crossed, your taste offended, your advice disregarded, your opinion ridiculed, and you take it all in patient, loving silence–that is </a:t>
            </a:r>
            <a:r>
              <a:rPr lang="en-US" sz="2000" b="1" dirty="0" smtClean="0"/>
              <a:t>VICTORY.</a:t>
            </a:r>
            <a:endParaRPr lang="en-US" sz="2000" dirty="0"/>
          </a:p>
        </p:txBody>
      </p:sp>
      <p:pic>
        <p:nvPicPr>
          <p:cNvPr id="4" name="Picture 3" descr="Drawing by Br. Barton  - perspective - Grayscale.jpg"/>
          <p:cNvPicPr>
            <a:picLocks noChangeAspect="1"/>
          </p:cNvPicPr>
          <p:nvPr/>
        </p:nvPicPr>
        <p:blipFill>
          <a:blip r:embed="rId3" cstate="print"/>
          <a:stretch>
            <a:fillRect/>
          </a:stretch>
        </p:blipFill>
        <p:spPr>
          <a:xfrm>
            <a:off x="914400" y="897835"/>
            <a:ext cx="7315200" cy="52314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752600" y="0"/>
            <a:ext cx="5715000" cy="6863417"/>
          </a:xfrm>
          <a:prstGeom prst="rect">
            <a:avLst/>
          </a:prstGeom>
          <a:solidFill>
            <a:schemeClr val="bg2">
              <a:lumMod val="90000"/>
            </a:schemeClr>
          </a:solidFill>
        </p:spPr>
        <p:txBody>
          <a:bodyPr wrap="square" rtlCol="0">
            <a:spAutoFit/>
          </a:bodyPr>
          <a:lstStyle/>
          <a:p>
            <a:r>
              <a:rPr lang="en-US" sz="2200" dirty="0" smtClean="0">
                <a:latin typeface="Georgia" pitchFamily="18" charset="0"/>
              </a:rPr>
              <a:t>   I first became acquainted with our dear Brother Barton about seventeen years</a:t>
            </a:r>
            <a:r>
              <a:rPr lang="en-US" sz="2200" b="1" dirty="0" smtClean="0">
                <a:latin typeface="Georgia" pitchFamily="18" charset="0"/>
              </a:rPr>
              <a:t> </a:t>
            </a:r>
            <a:r>
              <a:rPr lang="en-US" sz="2200" dirty="0" smtClean="0">
                <a:latin typeface="Georgia" pitchFamily="18" charset="0"/>
              </a:rPr>
              <a:t>ago, when I first came to a knowledge of Present Truth; and to become acquainted with him was to love him, for I have never known him to manifest anything but the spirit of the Master.</a:t>
            </a:r>
          </a:p>
          <a:p>
            <a:r>
              <a:rPr lang="en-US" sz="2200" dirty="0" smtClean="0">
                <a:latin typeface="Georgia" pitchFamily="18" charset="0"/>
              </a:rPr>
              <a:t>   Seventeen years ago Brother “Bennie” was one of the two Elders of the Philadelphia Ecclesia, and spoke on alternate Sundays with Brother Smith Walker, now also deceased. Brother Walker’s style was the pedagogic; Brother Barton’s the sympathetic. His heart seemed always overflowing with tenderness and love toward all, and many of </a:t>
            </a:r>
            <a:r>
              <a:rPr lang="en-US" sz="2200" dirty="0" smtClean="0">
                <a:solidFill>
                  <a:srgbClr val="C00000"/>
                </a:solidFill>
                <a:latin typeface="Georgia" pitchFamily="18" charset="0"/>
              </a:rPr>
              <a:t>his talks to the Friends were in the nature of a spiritual medicine </a:t>
            </a:r>
            <a:r>
              <a:rPr lang="en-US" sz="2200" dirty="0" smtClean="0">
                <a:latin typeface="Georgia" pitchFamily="18" charset="0"/>
              </a:rPr>
              <a:t>specially adapted to the needs of the class at that particular time, and most wisely and lovingly administered.</a:t>
            </a:r>
          </a:p>
        </p:txBody>
      </p:sp>
      <p:sp>
        <p:nvSpPr>
          <p:cNvPr id="3" name="TextBox 2"/>
          <p:cNvSpPr txBox="1"/>
          <p:nvPr/>
        </p:nvSpPr>
        <p:spPr>
          <a:xfrm>
            <a:off x="533400" y="0"/>
            <a:ext cx="8077200" cy="6881446"/>
          </a:xfrm>
          <a:prstGeom prst="rect">
            <a:avLst/>
          </a:prstGeom>
          <a:solidFill>
            <a:schemeClr val="bg2">
              <a:lumMod val="90000"/>
            </a:schemeClr>
          </a:solidFill>
        </p:spPr>
        <p:txBody>
          <a:bodyPr wrap="square" rtlCol="0">
            <a:spAutoFit/>
          </a:bodyPr>
          <a:lstStyle/>
          <a:p>
            <a:r>
              <a:rPr lang="en-US" i="1" dirty="0" smtClean="0">
                <a:latin typeface="Georgia" pitchFamily="18" charset="0"/>
              </a:rPr>
              <a:t>St. Paul Enterprise: August 8, 1916</a:t>
            </a:r>
          </a:p>
          <a:p>
            <a:r>
              <a:rPr lang="en-US" dirty="0" smtClean="0">
                <a:latin typeface="Georgia" pitchFamily="18" charset="0"/>
              </a:rPr>
              <a:t>                                              </a:t>
            </a:r>
            <a:r>
              <a:rPr lang="en-US" sz="2400" dirty="0" smtClean="0">
                <a:latin typeface="Georgia" pitchFamily="18" charset="0"/>
              </a:rPr>
              <a:t>Barton Funeral Sermon</a:t>
            </a:r>
          </a:p>
          <a:p>
            <a:r>
              <a:rPr lang="en-US" dirty="0" smtClean="0">
                <a:latin typeface="Georgia" pitchFamily="18" charset="0"/>
              </a:rPr>
              <a:t>                                                      By Pastor C.T. Russell</a:t>
            </a:r>
          </a:p>
          <a:p>
            <a:pPr algn="just"/>
            <a:r>
              <a:rPr lang="en-US" dirty="0" smtClean="0">
                <a:latin typeface="Georgia" pitchFamily="18" charset="0"/>
              </a:rPr>
              <a:t>   Precious in the Lord’s sight is the death of our dear Brother Barton; and also precious in our sight. His course is run; he has delivered up what was committed unto him, and we believe that he is with the Lord.</a:t>
            </a:r>
          </a:p>
          <a:p>
            <a:pPr algn="just"/>
            <a:r>
              <a:rPr lang="en-US" dirty="0" smtClean="0">
                <a:latin typeface="Georgia" pitchFamily="18" charset="0"/>
              </a:rPr>
              <a:t>   In Isaiah 33:17, we read: “</a:t>
            </a:r>
            <a:r>
              <a:rPr lang="en-US" i="1" dirty="0" err="1" smtClean="0">
                <a:latin typeface="Georgia" pitchFamily="18" charset="0"/>
              </a:rPr>
              <a:t>Thine</a:t>
            </a:r>
            <a:r>
              <a:rPr lang="en-US" i="1" dirty="0" smtClean="0">
                <a:latin typeface="Georgia" pitchFamily="18" charset="0"/>
              </a:rPr>
              <a:t> eyes shall see the King in His beauty; they shall behold the land that is very far off.”</a:t>
            </a:r>
            <a:r>
              <a:rPr lang="en-US" dirty="0" smtClean="0">
                <a:latin typeface="Georgia" pitchFamily="18" charset="0"/>
              </a:rPr>
              <a:t> Our dear Brother had a defect of vision, he was nearsighted. When he came into the Truth his vision was enlarged, he saw, by faith, a land that is very far off, and he saw something of the King and of His beauty. But what our Brother has seen by faith, we believe he now sees actually.</a:t>
            </a:r>
          </a:p>
          <a:p>
            <a:pPr algn="just"/>
            <a:r>
              <a:rPr lang="en-US" dirty="0" smtClean="0">
                <a:latin typeface="Georgia" pitchFamily="18" charset="0"/>
              </a:rPr>
              <a:t>   </a:t>
            </a:r>
            <a:r>
              <a:rPr lang="en-US" dirty="0" smtClean="0">
                <a:solidFill>
                  <a:srgbClr val="C00000"/>
                </a:solidFill>
                <a:latin typeface="Georgia" pitchFamily="18" charset="0"/>
              </a:rPr>
              <a:t>Our Brother was an architect</a:t>
            </a:r>
            <a:r>
              <a:rPr lang="en-US" dirty="0" smtClean="0">
                <a:latin typeface="Georgia" pitchFamily="18" charset="0"/>
              </a:rPr>
              <a:t>. But when he got rightly in touch with the great Architect of the Universe, he dropped the pencil and the eraser and went forth to give his life in telling others of the wonderful plans and purposes of the great Architect. And so he spent his later years, showing forth the praises and </a:t>
            </a:r>
            <a:r>
              <a:rPr lang="en-US" dirty="0" smtClean="0">
                <a:solidFill>
                  <a:srgbClr val="C00000"/>
                </a:solidFill>
                <a:latin typeface="Georgia" pitchFamily="18" charset="0"/>
              </a:rPr>
              <a:t>telling of the Plan of the Architect of the Universe</a:t>
            </a:r>
            <a:r>
              <a:rPr lang="en-US" dirty="0" smtClean="0">
                <a:latin typeface="Georgia" pitchFamily="18" charset="0"/>
              </a:rPr>
              <a:t>, that wonderful Plan founded on the sacrificial death of Jesus, telling how God was building a great spiritual Temple through which He would bless all the families of the earth.</a:t>
            </a:r>
          </a:p>
          <a:p>
            <a:pPr algn="just"/>
            <a:r>
              <a:rPr lang="en-US" dirty="0" smtClean="0">
                <a:latin typeface="Georgia" pitchFamily="18" charset="0"/>
              </a:rPr>
              <a:t>   I am sure that we have all heard our dear Brother, and have all remarked how clear the Plan was in his mind; and I feel like congratulating his parents that another has finished his course and has passed beyond the veil. For we have a most glorious hope, and do not mourn as do they of the “world,” who have not this hope.</a:t>
            </a:r>
            <a:endParaRPr lang="en-US" dirty="0">
              <a:latin typeface="Georgi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descr="Br Conrad Binkele - Photo 2a.jpg">
            <a:hlinkClick r:id="rId3" action="ppaction://hlinkfile"/>
          </p:cNvPr>
          <p:cNvPicPr>
            <a:picLocks noChangeAspect="1"/>
          </p:cNvPicPr>
          <p:nvPr/>
        </p:nvPicPr>
        <p:blipFill>
          <a:blip r:embed="rId4" cstate="print"/>
          <a:stretch>
            <a:fillRect/>
          </a:stretch>
        </p:blipFill>
        <p:spPr>
          <a:xfrm>
            <a:off x="5105400" y="381000"/>
            <a:ext cx="3119071" cy="5029200"/>
          </a:xfrm>
          <a:prstGeom prst="rect">
            <a:avLst/>
          </a:prstGeom>
        </p:spPr>
      </p:pic>
      <p:sp>
        <p:nvSpPr>
          <p:cNvPr id="4" name="TextBox 3"/>
          <p:cNvSpPr txBox="1"/>
          <p:nvPr/>
        </p:nvSpPr>
        <p:spPr>
          <a:xfrm>
            <a:off x="990600" y="5638800"/>
            <a:ext cx="2892138" cy="523220"/>
          </a:xfrm>
          <a:prstGeom prst="rect">
            <a:avLst/>
          </a:prstGeom>
          <a:noFill/>
        </p:spPr>
        <p:txBody>
          <a:bodyPr wrap="none" rtlCol="0">
            <a:spAutoFit/>
          </a:bodyPr>
          <a:lstStyle/>
          <a:p>
            <a:r>
              <a:rPr lang="en-US" sz="2800" dirty="0" smtClean="0">
                <a:latin typeface="Lucida Casual" pitchFamily="66" charset="0"/>
              </a:rPr>
              <a:t>Conrad </a:t>
            </a:r>
            <a:r>
              <a:rPr lang="en-US" sz="2800" dirty="0" err="1" smtClean="0">
                <a:latin typeface="Lucida Casual" pitchFamily="66" charset="0"/>
              </a:rPr>
              <a:t>Binkele</a:t>
            </a:r>
            <a:endParaRPr lang="en-US" sz="2800" dirty="0">
              <a:latin typeface="Lucida Casual" pitchFamily="66" charset="0"/>
            </a:endParaRPr>
          </a:p>
        </p:txBody>
      </p:sp>
      <p:sp>
        <p:nvSpPr>
          <p:cNvPr id="5" name="TextBox 4"/>
          <p:cNvSpPr txBox="1"/>
          <p:nvPr/>
        </p:nvSpPr>
        <p:spPr>
          <a:xfrm>
            <a:off x="5334000" y="5562600"/>
            <a:ext cx="2589170" cy="523220"/>
          </a:xfrm>
          <a:prstGeom prst="rect">
            <a:avLst/>
          </a:prstGeom>
          <a:noFill/>
        </p:spPr>
        <p:txBody>
          <a:bodyPr wrap="none" rtlCol="0">
            <a:spAutoFit/>
          </a:bodyPr>
          <a:lstStyle/>
          <a:p>
            <a:r>
              <a:rPr lang="en-US" sz="2800" dirty="0" smtClean="0">
                <a:latin typeface="Lucida Casual" pitchFamily="66" charset="0"/>
              </a:rPr>
              <a:t>1867 ~ 1942</a:t>
            </a:r>
            <a:endParaRPr lang="en-US" sz="2800" dirty="0">
              <a:latin typeface="Lucida Casual" pitchFamily="66" charset="0"/>
            </a:endParaRPr>
          </a:p>
        </p:txBody>
      </p:sp>
      <p:pic>
        <p:nvPicPr>
          <p:cNvPr id="6" name="Picture 5" descr="Br Conrad Binkele - Photo 1a.jpg">
            <a:hlinkClick r:id="rId3" action="ppaction://hlinkfile"/>
          </p:cNvPr>
          <p:cNvPicPr>
            <a:picLocks noChangeAspect="1"/>
          </p:cNvPicPr>
          <p:nvPr/>
        </p:nvPicPr>
        <p:blipFill>
          <a:blip r:embed="rId5" cstate="print"/>
          <a:stretch>
            <a:fillRect/>
          </a:stretch>
        </p:blipFill>
        <p:spPr>
          <a:xfrm>
            <a:off x="914400" y="381000"/>
            <a:ext cx="3148839" cy="50292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history_oleszynski.jpg">
            <a:hlinkClick r:id="rId4" action="ppaction://hlinkfile"/>
          </p:cNvPr>
          <p:cNvPicPr>
            <a:picLocks noChangeAspect="1"/>
          </p:cNvPicPr>
          <p:nvPr/>
        </p:nvPicPr>
        <p:blipFill>
          <a:blip r:embed="rId5" cstate="print"/>
          <a:stretch>
            <a:fillRect/>
          </a:stretch>
        </p:blipFill>
        <p:spPr>
          <a:xfrm>
            <a:off x="685800" y="533400"/>
            <a:ext cx="3538700" cy="4572000"/>
          </a:xfrm>
          <a:prstGeom prst="rect">
            <a:avLst/>
          </a:prstGeom>
        </p:spPr>
      </p:pic>
      <p:sp>
        <p:nvSpPr>
          <p:cNvPr id="3" name="TextBox 2"/>
          <p:cNvSpPr txBox="1"/>
          <p:nvPr/>
        </p:nvSpPr>
        <p:spPr>
          <a:xfrm>
            <a:off x="2895600" y="5410200"/>
            <a:ext cx="3369833" cy="954107"/>
          </a:xfrm>
          <a:prstGeom prst="rect">
            <a:avLst/>
          </a:prstGeom>
          <a:noFill/>
        </p:spPr>
        <p:txBody>
          <a:bodyPr wrap="none" rtlCol="0">
            <a:spAutoFit/>
          </a:bodyPr>
          <a:lstStyle/>
          <a:p>
            <a:r>
              <a:rPr lang="en-US" sz="2800" dirty="0" err="1" smtClean="0">
                <a:latin typeface="Lucida Casual" pitchFamily="66" charset="0"/>
              </a:rPr>
              <a:t>Hipolit</a:t>
            </a:r>
            <a:r>
              <a:rPr lang="en-US" sz="2800" dirty="0" smtClean="0">
                <a:latin typeface="Lucida Casual" pitchFamily="66" charset="0"/>
              </a:rPr>
              <a:t> </a:t>
            </a:r>
            <a:r>
              <a:rPr lang="en-US" sz="2800" dirty="0" err="1" smtClean="0">
                <a:latin typeface="Lucida Casual" pitchFamily="66" charset="0"/>
              </a:rPr>
              <a:t>Oleszynski</a:t>
            </a:r>
            <a:endParaRPr lang="en-US" sz="2800" dirty="0" smtClean="0">
              <a:latin typeface="Lucida Casual" pitchFamily="66" charset="0"/>
            </a:endParaRPr>
          </a:p>
          <a:p>
            <a:pPr algn="ctr"/>
            <a:r>
              <a:rPr lang="en-US" sz="2800" dirty="0" smtClean="0">
                <a:latin typeface="Lucida Casual" pitchFamily="66" charset="0"/>
              </a:rPr>
              <a:t>1857 ~ 1930 </a:t>
            </a:r>
            <a:endParaRPr lang="en-US" sz="2800" dirty="0">
              <a:latin typeface="Lucida Casual" pitchFamily="66" charset="0"/>
            </a:endParaRPr>
          </a:p>
        </p:txBody>
      </p:sp>
      <p:pic>
        <p:nvPicPr>
          <p:cNvPr id="4" name="Picture 3" descr="Br Olesczynski - page 73 1930 CRB - retouched.jpg">
            <a:hlinkClick r:id="rId4" action="ppaction://hlinkfile"/>
          </p:cNvPr>
          <p:cNvPicPr>
            <a:picLocks noChangeAspect="1"/>
          </p:cNvPicPr>
          <p:nvPr/>
        </p:nvPicPr>
        <p:blipFill>
          <a:blip r:embed="rId6" cstate="print"/>
          <a:stretch>
            <a:fillRect/>
          </a:stretch>
        </p:blipFill>
        <p:spPr>
          <a:xfrm>
            <a:off x="5257800" y="533400"/>
            <a:ext cx="2995889" cy="4572000"/>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Stahn.JPG">
            <a:hlinkClick r:id="rId3" action="ppaction://hlinkfile"/>
          </p:cNvPr>
          <p:cNvPicPr>
            <a:picLocks noChangeAspect="1"/>
          </p:cNvPicPr>
          <p:nvPr/>
        </p:nvPicPr>
        <p:blipFill>
          <a:blip r:embed="rId4" cstate="print"/>
          <a:stretch>
            <a:fillRect/>
          </a:stretch>
        </p:blipFill>
        <p:spPr>
          <a:xfrm>
            <a:off x="2819400" y="304800"/>
            <a:ext cx="3418400" cy="4572000"/>
          </a:xfrm>
          <a:prstGeom prst="rect">
            <a:avLst/>
          </a:prstGeom>
        </p:spPr>
      </p:pic>
      <p:sp>
        <p:nvSpPr>
          <p:cNvPr id="3" name="TextBox 2"/>
          <p:cNvSpPr txBox="1"/>
          <p:nvPr/>
        </p:nvSpPr>
        <p:spPr>
          <a:xfrm>
            <a:off x="3276600" y="5257800"/>
            <a:ext cx="2603598" cy="954107"/>
          </a:xfrm>
          <a:prstGeom prst="rect">
            <a:avLst/>
          </a:prstGeom>
          <a:noFill/>
        </p:spPr>
        <p:txBody>
          <a:bodyPr wrap="none" rtlCol="0">
            <a:spAutoFit/>
          </a:bodyPr>
          <a:lstStyle/>
          <a:p>
            <a:r>
              <a:rPr lang="en-US" sz="2800" dirty="0" smtClean="0">
                <a:latin typeface="Lucida Casual" pitchFamily="66" charset="0"/>
              </a:rPr>
              <a:t>August </a:t>
            </a:r>
            <a:r>
              <a:rPr lang="en-US" sz="2800" dirty="0" err="1" smtClean="0">
                <a:latin typeface="Lucida Casual" pitchFamily="66" charset="0"/>
              </a:rPr>
              <a:t>Stahn</a:t>
            </a:r>
            <a:endParaRPr lang="en-US" sz="2800" dirty="0" smtClean="0">
              <a:latin typeface="Lucida Casual" pitchFamily="66" charset="0"/>
            </a:endParaRPr>
          </a:p>
          <a:p>
            <a:r>
              <a:rPr lang="en-US" sz="2800" dirty="0" smtClean="0">
                <a:latin typeface="Lucida Casual" pitchFamily="66" charset="0"/>
              </a:rPr>
              <a:t>1888 ~ 1945</a:t>
            </a:r>
            <a:endParaRPr lang="en-US" sz="2800" dirty="0">
              <a:latin typeface="Lucida Casual" pitchFamily="66"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_NinaUsmiechnieta.jpg">
            <a:hlinkClick r:id="rId3" action="ppaction://hlinkfile"/>
          </p:cNvPr>
          <p:cNvPicPr>
            <a:picLocks noChangeAspect="1"/>
          </p:cNvPicPr>
          <p:nvPr/>
        </p:nvPicPr>
        <p:blipFill>
          <a:blip r:embed="rId4" cstate="print"/>
          <a:stretch>
            <a:fillRect/>
          </a:stretch>
        </p:blipFill>
        <p:spPr>
          <a:xfrm>
            <a:off x="2845904" y="536713"/>
            <a:ext cx="3429000" cy="4572000"/>
          </a:xfrm>
          <a:prstGeom prst="rect">
            <a:avLst/>
          </a:prstGeom>
        </p:spPr>
      </p:pic>
      <p:sp>
        <p:nvSpPr>
          <p:cNvPr id="3" name="TextBox 2"/>
          <p:cNvSpPr txBox="1"/>
          <p:nvPr/>
        </p:nvSpPr>
        <p:spPr>
          <a:xfrm>
            <a:off x="3276600" y="5410200"/>
            <a:ext cx="2589170" cy="954107"/>
          </a:xfrm>
          <a:prstGeom prst="rect">
            <a:avLst/>
          </a:prstGeom>
          <a:noFill/>
        </p:spPr>
        <p:txBody>
          <a:bodyPr wrap="none" rtlCol="0">
            <a:spAutoFit/>
          </a:bodyPr>
          <a:lstStyle/>
          <a:p>
            <a:r>
              <a:rPr lang="en-US" sz="2800" dirty="0" smtClean="0">
                <a:latin typeface="Lucida Casual" pitchFamily="66" charset="0"/>
              </a:rPr>
              <a:t>  </a:t>
            </a:r>
            <a:r>
              <a:rPr lang="en-US" sz="2800" dirty="0" err="1" smtClean="0">
                <a:latin typeface="Lucida Casual" pitchFamily="66" charset="0"/>
              </a:rPr>
              <a:t>Jannina</a:t>
            </a:r>
            <a:r>
              <a:rPr lang="en-US" sz="2800" dirty="0" smtClean="0">
                <a:latin typeface="Lucida Casual" pitchFamily="66" charset="0"/>
              </a:rPr>
              <a:t> Fitz</a:t>
            </a:r>
          </a:p>
          <a:p>
            <a:r>
              <a:rPr lang="en-US" sz="2800" dirty="0" smtClean="0">
                <a:latin typeface="Lucida Casual" pitchFamily="66" charset="0"/>
              </a:rPr>
              <a:t>1918 ~ 2008</a:t>
            </a:r>
            <a:endParaRPr lang="en-US" sz="2800" dirty="0">
              <a:latin typeface="Lucida Casual" pitchFamily="66"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IMG_0193.JPG">
            <a:hlinkClick r:id="rId3" action="ppaction://hlinkfile"/>
          </p:cNvPr>
          <p:cNvPicPr>
            <a:picLocks noChangeAspect="1"/>
          </p:cNvPicPr>
          <p:nvPr/>
        </p:nvPicPr>
        <p:blipFill>
          <a:blip r:embed="rId4" cstate="print"/>
          <a:stretch>
            <a:fillRect/>
          </a:stretch>
        </p:blipFill>
        <p:spPr>
          <a:xfrm>
            <a:off x="1524000" y="533400"/>
            <a:ext cx="6096000" cy="4572000"/>
          </a:xfrm>
          <a:prstGeom prst="rect">
            <a:avLst/>
          </a:prstGeom>
        </p:spPr>
      </p:pic>
      <p:sp>
        <p:nvSpPr>
          <p:cNvPr id="3" name="TextBox 2"/>
          <p:cNvSpPr txBox="1"/>
          <p:nvPr/>
        </p:nvSpPr>
        <p:spPr>
          <a:xfrm>
            <a:off x="2438400" y="5334000"/>
            <a:ext cx="4196983" cy="523220"/>
          </a:xfrm>
          <a:prstGeom prst="rect">
            <a:avLst/>
          </a:prstGeom>
          <a:noFill/>
        </p:spPr>
        <p:txBody>
          <a:bodyPr wrap="none" rtlCol="0">
            <a:spAutoFit/>
          </a:bodyPr>
          <a:lstStyle/>
          <a:p>
            <a:r>
              <a:rPr lang="en-US" sz="2800" dirty="0" err="1" smtClean="0">
                <a:latin typeface="Lucida Casual" pitchFamily="66" charset="0"/>
              </a:rPr>
              <a:t>Iwan</a:t>
            </a:r>
            <a:r>
              <a:rPr lang="en-US" sz="2800" dirty="0" smtClean="0">
                <a:latin typeface="Lucida Casual" pitchFamily="66" charset="0"/>
              </a:rPr>
              <a:t> &amp; Maria </a:t>
            </a:r>
            <a:r>
              <a:rPr lang="en-US" sz="2800" dirty="0" err="1" smtClean="0">
                <a:latin typeface="Lucida Casual" pitchFamily="66" charset="0"/>
              </a:rPr>
              <a:t>Krawetz</a:t>
            </a:r>
            <a:endParaRPr lang="en-US" sz="2800" dirty="0">
              <a:latin typeface="Lucida Casual" pitchFamily="66"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jpg">
            <a:hlinkClick r:id="rId2" action="ppaction://hlinkfile"/>
          </p:cNvPr>
          <p:cNvPicPr>
            <a:picLocks noChangeAspect="1"/>
          </p:cNvPicPr>
          <p:nvPr/>
        </p:nvPicPr>
        <p:blipFill>
          <a:blip r:embed="rId3" cstate="print"/>
          <a:stretch>
            <a:fillRect/>
          </a:stretch>
        </p:blipFill>
        <p:spPr>
          <a:xfrm>
            <a:off x="33617" y="0"/>
            <a:ext cx="9076765" cy="68580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32" name="Picture 8" descr="D:\DD\Graphics\Africa\John's wife at h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D\Graphics\Africa\k 0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6042"/>
            <a:ext cx="2743200"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D\Graphics\Africa\Uucha's Village of 6 homeste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474" y="-4011"/>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D\Graphics\Africa\k 0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471863"/>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DD\Graphics\Africa\rr 0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3066047"/>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DD\Graphics\Africa\Br.Eliezer &amp; Br.Robe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474" y="145181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DD\Graphics\Africa\SANY088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0945" y="4800771"/>
            <a:ext cx="2743200" cy="20572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DD\Graphics\Africa\Brethren prepare water body- Con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474" y="30480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DD\Graphics\Africa\Br.Uucha &amp; Sr.Everlyne famil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0400" y="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D\Graphics\Africa\Br.Samuel Teachin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0400" y="14478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D\Graphics\Africa\l 01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474" y="3041983"/>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DD\Graphics\Africa\Being Immersed.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00400" y="303596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DD\Graphics\Africa\Br.Thopha at wor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0474" y="48006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DD\Graphics\Africa\Sr.Slaughter's - wife of Br.Agenowroth.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6389" y="48006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DD\Graphics\Africa\Joy on our Arrival.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26616" y="1059157"/>
            <a:ext cx="5486400" cy="411479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DD\Graphics\Africa\Yuku Semina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26616" y="1061216"/>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5083" y="1061216"/>
            <a:ext cx="5486400" cy="4114800"/>
          </a:xfrm>
          <a:prstGeom prst="rect">
            <a:avLst/>
          </a:prstGeom>
        </p:spPr>
      </p:pic>
    </p:spTree>
    <p:extLst>
      <p:ext uri="{BB962C8B-B14F-4D97-AF65-F5344CB8AC3E}">
        <p14:creationId xmlns:p14="http://schemas.microsoft.com/office/powerpoint/2010/main" val="3360404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500"/>
                                        <p:tgtEl>
                                          <p:spTgt spid="1040"/>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035"/>
                                        </p:tgtEl>
                                        <p:attrNameLst>
                                          <p:attrName>style.visibility</p:attrName>
                                        </p:attrNameLst>
                                      </p:cBhvr>
                                      <p:to>
                                        <p:strVal val="visible"/>
                                      </p:to>
                                    </p:set>
                                    <p:animEffect transition="in" filter="fade">
                                      <p:cBhvr>
                                        <p:cTn id="19" dur="500"/>
                                        <p:tgtEl>
                                          <p:spTgt spid="1035"/>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1038"/>
                                        </p:tgtEl>
                                        <p:attrNameLst>
                                          <p:attrName>style.visibility</p:attrName>
                                        </p:attrNameLst>
                                      </p:cBhvr>
                                      <p:to>
                                        <p:strVal val="visible"/>
                                      </p:to>
                                    </p:set>
                                    <p:animEffect transition="in" filter="fade">
                                      <p:cBhvr>
                                        <p:cTn id="31" dur="500"/>
                                        <p:tgtEl>
                                          <p:spTgt spid="1038"/>
                                        </p:tgtEl>
                                      </p:cBhvr>
                                    </p:animEffect>
                                  </p:childTnLst>
                                </p:cTn>
                              </p:par>
                            </p:childTnLst>
                          </p:cTn>
                        </p:par>
                        <p:par>
                          <p:cTn id="32" fill="hold">
                            <p:stCondLst>
                              <p:cond delay="17500"/>
                            </p:stCondLst>
                            <p:childTnLst>
                              <p:par>
                                <p:cTn id="33" presetID="10" presetClass="entr" presetSubtype="0" fill="hold" nodeType="afterEffect">
                                  <p:stCondLst>
                                    <p:cond delay="200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500"/>
                                        <p:tgtEl>
                                          <p:spTgt spid="1031"/>
                                        </p:tgtEl>
                                      </p:cBhvr>
                                    </p:animEffect>
                                  </p:childTnLst>
                                </p:cTn>
                              </p:par>
                            </p:childTnLst>
                          </p:cTn>
                        </p:par>
                        <p:par>
                          <p:cTn id="36" fill="hold">
                            <p:stCondLst>
                              <p:cond delay="20000"/>
                            </p:stCondLst>
                            <p:childTnLst>
                              <p:par>
                                <p:cTn id="37" presetID="10" presetClass="entr" presetSubtype="0" fill="hold" nodeType="afterEffect">
                                  <p:stCondLst>
                                    <p:cond delay="200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par>
                          <p:cTn id="40" fill="hold">
                            <p:stCondLst>
                              <p:cond delay="22500"/>
                            </p:stCondLst>
                            <p:childTnLst>
                              <p:par>
                                <p:cTn id="41" presetID="10" presetClass="entr" presetSubtype="0" fill="hold" nodeType="afterEffect">
                                  <p:stCondLst>
                                    <p:cond delay="2000"/>
                                  </p:stCondLst>
                                  <p:childTnLst>
                                    <p:set>
                                      <p:cBhvr>
                                        <p:cTn id="42" dur="1" fill="hold">
                                          <p:stCondLst>
                                            <p:cond delay="0"/>
                                          </p:stCondLst>
                                        </p:cTn>
                                        <p:tgtEl>
                                          <p:spTgt spid="1033"/>
                                        </p:tgtEl>
                                        <p:attrNameLst>
                                          <p:attrName>style.visibility</p:attrName>
                                        </p:attrNameLst>
                                      </p:cBhvr>
                                      <p:to>
                                        <p:strVal val="visible"/>
                                      </p:to>
                                    </p:set>
                                    <p:animEffect transition="in" filter="fade">
                                      <p:cBhvr>
                                        <p:cTn id="43" dur="500"/>
                                        <p:tgtEl>
                                          <p:spTgt spid="1033"/>
                                        </p:tgtEl>
                                      </p:cBhvr>
                                    </p:animEffect>
                                  </p:childTnLst>
                                </p:cTn>
                              </p:par>
                            </p:childTnLst>
                          </p:cTn>
                        </p:par>
                        <p:par>
                          <p:cTn id="44" fill="hold">
                            <p:stCondLst>
                              <p:cond delay="25000"/>
                            </p:stCondLst>
                            <p:childTnLst>
                              <p:par>
                                <p:cTn id="45" presetID="10" presetClass="entr" presetSubtype="0" fill="hold" nodeType="afterEffect">
                                  <p:stCondLst>
                                    <p:cond delay="200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childTnLst>
                          </p:cTn>
                        </p:par>
                        <p:par>
                          <p:cTn id="48" fill="hold">
                            <p:stCondLst>
                              <p:cond delay="27500"/>
                            </p:stCondLst>
                            <p:childTnLst>
                              <p:par>
                                <p:cTn id="49" presetID="10" presetClass="entr" presetSubtype="0" fill="hold" nodeType="afterEffect">
                                  <p:stCondLst>
                                    <p:cond delay="2000"/>
                                  </p:stCondLst>
                                  <p:childTnLst>
                                    <p:set>
                                      <p:cBhvr>
                                        <p:cTn id="50" dur="1" fill="hold">
                                          <p:stCondLst>
                                            <p:cond delay="0"/>
                                          </p:stCondLst>
                                        </p:cTn>
                                        <p:tgtEl>
                                          <p:spTgt spid="1036"/>
                                        </p:tgtEl>
                                        <p:attrNameLst>
                                          <p:attrName>style.visibility</p:attrName>
                                        </p:attrNameLst>
                                      </p:cBhvr>
                                      <p:to>
                                        <p:strVal val="visible"/>
                                      </p:to>
                                    </p:set>
                                    <p:animEffect transition="in" filter="fade">
                                      <p:cBhvr>
                                        <p:cTn id="51" dur="500"/>
                                        <p:tgtEl>
                                          <p:spTgt spid="1036"/>
                                        </p:tgtEl>
                                      </p:cBhvr>
                                    </p:animEffect>
                                  </p:childTnLst>
                                </p:cTn>
                              </p:par>
                            </p:childTnLst>
                          </p:cTn>
                        </p:par>
                        <p:par>
                          <p:cTn id="52" fill="hold">
                            <p:stCondLst>
                              <p:cond delay="30000"/>
                            </p:stCondLst>
                            <p:childTnLst>
                              <p:par>
                                <p:cTn id="53" presetID="10" presetClass="entr" presetSubtype="0" fill="hold" nodeType="afterEffect">
                                  <p:stCondLst>
                                    <p:cond delay="2000"/>
                                  </p:stCondLst>
                                  <p:childTnLst>
                                    <p:set>
                                      <p:cBhvr>
                                        <p:cTn id="54" dur="1" fill="hold">
                                          <p:stCondLst>
                                            <p:cond delay="0"/>
                                          </p:stCondLst>
                                        </p:cTn>
                                        <p:tgtEl>
                                          <p:spTgt spid="1037"/>
                                        </p:tgtEl>
                                        <p:attrNameLst>
                                          <p:attrName>style.visibility</p:attrName>
                                        </p:attrNameLst>
                                      </p:cBhvr>
                                      <p:to>
                                        <p:strVal val="visible"/>
                                      </p:to>
                                    </p:set>
                                    <p:animEffect transition="in" filter="fade">
                                      <p:cBhvr>
                                        <p:cTn id="55" dur="500"/>
                                        <p:tgtEl>
                                          <p:spTgt spid="1037"/>
                                        </p:tgtEl>
                                      </p:cBhvr>
                                    </p:animEffect>
                                  </p:childTnLst>
                                </p:cTn>
                              </p:par>
                            </p:childTnLst>
                          </p:cTn>
                        </p:par>
                        <p:par>
                          <p:cTn id="56" fill="hold">
                            <p:stCondLst>
                              <p:cond delay="32500"/>
                            </p:stCondLst>
                            <p:childTnLst>
                              <p:par>
                                <p:cTn id="57" presetID="10" presetClass="entr" presetSubtype="0" fill="hold" nodeType="afterEffect">
                                  <p:stCondLst>
                                    <p:cond delay="2000"/>
                                  </p:stCondLst>
                                  <p:childTnLst>
                                    <p:set>
                                      <p:cBhvr>
                                        <p:cTn id="58" dur="1" fill="hold">
                                          <p:stCondLst>
                                            <p:cond delay="0"/>
                                          </p:stCondLst>
                                        </p:cTn>
                                        <p:tgtEl>
                                          <p:spTgt spid="1041"/>
                                        </p:tgtEl>
                                        <p:attrNameLst>
                                          <p:attrName>style.visibility</p:attrName>
                                        </p:attrNameLst>
                                      </p:cBhvr>
                                      <p:to>
                                        <p:strVal val="visible"/>
                                      </p:to>
                                    </p:set>
                                    <p:animEffect transition="in" filter="fade">
                                      <p:cBhvr>
                                        <p:cTn id="59" dur="500"/>
                                        <p:tgtEl>
                                          <p:spTgt spid="1041"/>
                                        </p:tgtEl>
                                      </p:cBhvr>
                                    </p:animEffect>
                                  </p:childTnLst>
                                </p:cTn>
                              </p:par>
                            </p:childTnLst>
                          </p:cTn>
                        </p:par>
                        <p:par>
                          <p:cTn id="60" fill="hold">
                            <p:stCondLst>
                              <p:cond delay="35000"/>
                            </p:stCondLst>
                            <p:childTnLst>
                              <p:par>
                                <p:cTn id="61" presetID="10" presetClass="entr" presetSubtype="0" fill="hold" nodeType="afterEffect">
                                  <p:stCondLst>
                                    <p:cond delay="2000"/>
                                  </p:stCondLst>
                                  <p:childTnLst>
                                    <p:set>
                                      <p:cBhvr>
                                        <p:cTn id="62" dur="1" fill="hold">
                                          <p:stCondLst>
                                            <p:cond delay="0"/>
                                          </p:stCondLst>
                                        </p:cTn>
                                        <p:tgtEl>
                                          <p:spTgt spid="1039"/>
                                        </p:tgtEl>
                                        <p:attrNameLst>
                                          <p:attrName>style.visibility</p:attrName>
                                        </p:attrNameLst>
                                      </p:cBhvr>
                                      <p:to>
                                        <p:strVal val="visible"/>
                                      </p:to>
                                    </p:set>
                                    <p:animEffect transition="in" filter="fade">
                                      <p:cBhvr>
                                        <p:cTn id="63" dur="500"/>
                                        <p:tgtEl>
                                          <p:spTgt spid="1039"/>
                                        </p:tgtEl>
                                      </p:cBhvr>
                                    </p:animEffect>
                                  </p:childTnLst>
                                </p:cTn>
                              </p:par>
                            </p:childTnLst>
                          </p:cTn>
                        </p:par>
                        <p:par>
                          <p:cTn id="64" fill="hold">
                            <p:stCondLst>
                              <p:cond delay="37500"/>
                            </p:stCondLst>
                            <p:childTnLst>
                              <p:par>
                                <p:cTn id="65" presetID="10" presetClass="entr" presetSubtype="0" fill="hold" nodeType="afterEffect">
                                  <p:stCondLst>
                                    <p:cond delay="30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685800" y="228600"/>
            <a:ext cx="7772400" cy="6647974"/>
          </a:xfrm>
          <a:prstGeom prst="rect">
            <a:avLst/>
          </a:prstGeom>
          <a:noFill/>
        </p:spPr>
        <p:txBody>
          <a:bodyPr wrap="square" rtlCol="0">
            <a:spAutoFit/>
          </a:bodyPr>
          <a:lstStyle/>
          <a:p>
            <a:r>
              <a:rPr lang="en-US" sz="2400" dirty="0" smtClean="0">
                <a:solidFill>
                  <a:srgbClr val="FFC000"/>
                </a:solidFill>
              </a:rPr>
              <a:t>R:3897– from a letter written to the Pastor describing one brother’s experiences at a convention he had attended</a:t>
            </a:r>
            <a:r>
              <a:rPr lang="en-US" dirty="0" smtClean="0">
                <a:solidFill>
                  <a:srgbClr val="FFC000"/>
                </a:solidFill>
              </a:rPr>
              <a:t>.</a:t>
            </a:r>
          </a:p>
          <a:p>
            <a:endParaRPr lang="en-US" dirty="0"/>
          </a:p>
          <a:p>
            <a:r>
              <a:rPr lang="en-US" sz="2400" dirty="0" smtClean="0">
                <a:solidFill>
                  <a:schemeClr val="accent3">
                    <a:lumMod val="40000"/>
                    <a:lumOff val="60000"/>
                  </a:schemeClr>
                </a:solidFill>
                <a:latin typeface="Beach" panose="020B0500000000000000" pitchFamily="34" charset="0"/>
              </a:rPr>
              <a:t>“We thought of the progress these dear friends had made, as we looked into their beaming faces and saw the beautiful lines traced there by the divine artist; lines and coloring that told of the beauty of thoughts, desires and hopes stored away in each bosom, and we seemed to hear the heart-throbs utter, </a:t>
            </a:r>
            <a:r>
              <a:rPr lang="en-US" sz="2400" i="1" dirty="0" smtClean="0">
                <a:solidFill>
                  <a:schemeClr val="accent3">
                    <a:lumMod val="40000"/>
                    <a:lumOff val="60000"/>
                  </a:schemeClr>
                </a:solidFill>
                <a:latin typeface="Beach" panose="020B0500000000000000" pitchFamily="34" charset="0"/>
              </a:rPr>
              <a:t>“none of self, and all of thee.”</a:t>
            </a:r>
          </a:p>
          <a:p>
            <a:r>
              <a:rPr lang="en-US" sz="2400" dirty="0" smtClean="0">
                <a:solidFill>
                  <a:schemeClr val="accent3">
                    <a:lumMod val="40000"/>
                    <a:lumOff val="60000"/>
                  </a:schemeClr>
                </a:solidFill>
                <a:latin typeface="Beach" panose="020B0500000000000000" pitchFamily="34" charset="0"/>
              </a:rPr>
              <a:t>And then we noticed lines and features that indicated discipline, hardness as good soldiers, firmness, decision, patience, etc. And we were impressed, and at once tightened our armor a little more and grasped the weapons of our warfare a little more firmly, and faced about a little squarer and stood a little straighter, and our hearts responded, </a:t>
            </a:r>
            <a:r>
              <a:rPr lang="en-US" sz="2400" i="1" dirty="0" smtClean="0">
                <a:solidFill>
                  <a:schemeClr val="accent3">
                    <a:lumMod val="40000"/>
                    <a:lumOff val="60000"/>
                  </a:schemeClr>
                </a:solidFill>
                <a:latin typeface="Beach" panose="020B0500000000000000" pitchFamily="34" charset="0"/>
              </a:rPr>
              <a:t>“Yea, Lord, we are ready to follow even unto death.”</a:t>
            </a:r>
            <a:endParaRPr lang="en-US" i="1" dirty="0">
              <a:solidFill>
                <a:schemeClr val="accent3">
                  <a:lumMod val="40000"/>
                  <a:lumOff val="60000"/>
                </a:schemeClr>
              </a:solidFill>
            </a:endParaRPr>
          </a:p>
        </p:txBody>
      </p:sp>
    </p:spTree>
    <p:extLst>
      <p:ext uri="{BB962C8B-B14F-4D97-AF65-F5344CB8AC3E}">
        <p14:creationId xmlns:p14="http://schemas.microsoft.com/office/powerpoint/2010/main" val="404537893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ChathamCollegePittsburgh1869.jpg"/>
          <p:cNvPicPr>
            <a:picLocks noChangeAspect="1"/>
          </p:cNvPicPr>
          <p:nvPr/>
        </p:nvPicPr>
        <p:blipFill>
          <a:blip r:embed="rId3" cstate="print"/>
          <a:stretch>
            <a:fillRect/>
          </a:stretch>
        </p:blipFill>
        <p:spPr>
          <a:xfrm>
            <a:off x="2667000" y="0"/>
            <a:ext cx="5596128" cy="6858000"/>
          </a:xfrm>
          <a:prstGeom prst="rect">
            <a:avLst/>
          </a:prstGeom>
        </p:spPr>
      </p:pic>
      <p:sp>
        <p:nvSpPr>
          <p:cNvPr id="3" name="TextBox 2"/>
          <p:cNvSpPr txBox="1"/>
          <p:nvPr/>
        </p:nvSpPr>
        <p:spPr>
          <a:xfrm>
            <a:off x="152400" y="2590800"/>
            <a:ext cx="2895600" cy="2123658"/>
          </a:xfrm>
          <a:prstGeom prst="rect">
            <a:avLst/>
          </a:prstGeom>
          <a:noFill/>
        </p:spPr>
        <p:txBody>
          <a:bodyPr wrap="square" rtlCol="0">
            <a:spAutoFit/>
          </a:bodyPr>
          <a:lstStyle/>
          <a:p>
            <a:r>
              <a:rPr lang="en-US" sz="4400" dirty="0" smtClean="0">
                <a:solidFill>
                  <a:schemeClr val="tx2">
                    <a:lumMod val="50000"/>
                  </a:schemeClr>
                </a:solidFill>
                <a:latin typeface="Lucida Casual" pitchFamily="66" charset="0"/>
              </a:rPr>
              <a:t>Beyond</a:t>
            </a:r>
          </a:p>
          <a:p>
            <a:r>
              <a:rPr lang="en-US" sz="4400" dirty="0" smtClean="0">
                <a:solidFill>
                  <a:schemeClr val="tx2">
                    <a:lumMod val="50000"/>
                  </a:schemeClr>
                </a:solidFill>
                <a:latin typeface="Lucida Casual" pitchFamily="66" charset="0"/>
              </a:rPr>
              <a:t>Their</a:t>
            </a:r>
          </a:p>
          <a:p>
            <a:r>
              <a:rPr lang="en-US" sz="4400" dirty="0" smtClean="0">
                <a:solidFill>
                  <a:schemeClr val="tx2">
                    <a:lumMod val="50000"/>
                  </a:schemeClr>
                </a:solidFill>
                <a:latin typeface="Lucida Casual" pitchFamily="66" charset="0"/>
              </a:rPr>
              <a:t>Windows</a:t>
            </a:r>
            <a:endParaRPr lang="en-US" sz="4400" dirty="0">
              <a:solidFill>
                <a:schemeClr val="tx2">
                  <a:lumMod val="50000"/>
                </a:schemeClr>
              </a:solidFill>
              <a:latin typeface="Lucida Casual" pitchFamily="66" charset="0"/>
            </a:endParaRPr>
          </a:p>
        </p:txBody>
      </p:sp>
      <p:pic>
        <p:nvPicPr>
          <p:cNvPr id="6" name="Picture 5" descr="DailyBread.jpg"/>
          <p:cNvPicPr>
            <a:picLocks noChangeAspect="1"/>
          </p:cNvPicPr>
          <p:nvPr/>
        </p:nvPicPr>
        <p:blipFill>
          <a:blip r:embed="rId4" cstate="print"/>
          <a:stretch>
            <a:fillRect/>
          </a:stretch>
        </p:blipFill>
        <p:spPr>
          <a:xfrm>
            <a:off x="2971800" y="2590800"/>
            <a:ext cx="5074920" cy="4066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8" name="Picture 17" descr="IMG_0115.JPG"/>
          <p:cNvPicPr>
            <a:picLocks noChangeAspect="1"/>
          </p:cNvPicPr>
          <p:nvPr/>
        </p:nvPicPr>
        <p:blipFill>
          <a:blip r:embed="rId3" cstate="print"/>
          <a:srcRect l="11364" r="9091"/>
          <a:stretch>
            <a:fillRect/>
          </a:stretch>
        </p:blipFill>
        <p:spPr>
          <a:xfrm>
            <a:off x="1828800" y="304800"/>
            <a:ext cx="1939636" cy="1828800"/>
          </a:xfrm>
          <a:prstGeom prst="rect">
            <a:avLst/>
          </a:prstGeom>
        </p:spPr>
      </p:pic>
      <p:pic>
        <p:nvPicPr>
          <p:cNvPr id="19" name="Picture 18" descr="xIMG_0351.jpg"/>
          <p:cNvPicPr>
            <a:picLocks noChangeAspect="1"/>
          </p:cNvPicPr>
          <p:nvPr/>
        </p:nvPicPr>
        <p:blipFill>
          <a:blip r:embed="rId4" cstate="print"/>
          <a:srcRect l="19886" r="5114"/>
          <a:stretch>
            <a:fillRect/>
          </a:stretch>
        </p:blipFill>
        <p:spPr>
          <a:xfrm>
            <a:off x="3799967" y="304800"/>
            <a:ext cx="1828800" cy="1828800"/>
          </a:xfrm>
          <a:prstGeom prst="rect">
            <a:avLst/>
          </a:prstGeom>
        </p:spPr>
      </p:pic>
      <p:pic>
        <p:nvPicPr>
          <p:cNvPr id="20" name="Picture 19" descr="xIMG_0520.jpg"/>
          <p:cNvPicPr>
            <a:picLocks noChangeAspect="1"/>
          </p:cNvPicPr>
          <p:nvPr/>
        </p:nvPicPr>
        <p:blipFill>
          <a:blip r:embed="rId5" cstate="print"/>
          <a:srcRect l="16848"/>
          <a:stretch>
            <a:fillRect/>
          </a:stretch>
        </p:blipFill>
        <p:spPr>
          <a:xfrm>
            <a:off x="152400" y="4724400"/>
            <a:ext cx="2027583" cy="1828800"/>
          </a:xfrm>
          <a:prstGeom prst="rect">
            <a:avLst/>
          </a:prstGeom>
        </p:spPr>
      </p:pic>
      <p:pic>
        <p:nvPicPr>
          <p:cNvPr id="21" name="Picture 20" descr="xIMG_0576.jpg"/>
          <p:cNvPicPr>
            <a:picLocks noChangeAspect="1"/>
          </p:cNvPicPr>
          <p:nvPr/>
        </p:nvPicPr>
        <p:blipFill>
          <a:blip r:embed="rId6" cstate="print"/>
          <a:srcRect l="18181" r="13069"/>
          <a:stretch>
            <a:fillRect/>
          </a:stretch>
        </p:blipFill>
        <p:spPr>
          <a:xfrm>
            <a:off x="1828800" y="2514600"/>
            <a:ext cx="1676400" cy="1828800"/>
          </a:xfrm>
          <a:prstGeom prst="rect">
            <a:avLst/>
          </a:prstGeom>
        </p:spPr>
      </p:pic>
      <p:pic>
        <p:nvPicPr>
          <p:cNvPr id="22" name="Picture 21" descr="xIMG_0875.jpg"/>
          <p:cNvPicPr>
            <a:picLocks noChangeAspect="1"/>
          </p:cNvPicPr>
          <p:nvPr/>
        </p:nvPicPr>
        <p:blipFill>
          <a:blip r:embed="rId7" cstate="print"/>
          <a:srcRect l="11363" r="19886"/>
          <a:stretch>
            <a:fillRect/>
          </a:stretch>
        </p:blipFill>
        <p:spPr>
          <a:xfrm>
            <a:off x="3528848" y="2514600"/>
            <a:ext cx="1676400" cy="1828800"/>
          </a:xfrm>
          <a:prstGeom prst="rect">
            <a:avLst/>
          </a:prstGeom>
        </p:spPr>
      </p:pic>
      <p:pic>
        <p:nvPicPr>
          <p:cNvPr id="23" name="Picture 22" descr="xJuly_070.jpg"/>
          <p:cNvPicPr>
            <a:picLocks noChangeAspect="1"/>
          </p:cNvPicPr>
          <p:nvPr/>
        </p:nvPicPr>
        <p:blipFill>
          <a:blip r:embed="rId8" cstate="print"/>
          <a:srcRect l="12772" r="15353"/>
          <a:stretch>
            <a:fillRect/>
          </a:stretch>
        </p:blipFill>
        <p:spPr>
          <a:xfrm>
            <a:off x="5264427" y="2514600"/>
            <a:ext cx="1752600" cy="1828800"/>
          </a:xfrm>
          <a:prstGeom prst="rect">
            <a:avLst/>
          </a:prstGeom>
        </p:spPr>
      </p:pic>
      <p:pic>
        <p:nvPicPr>
          <p:cNvPr id="24" name="Picture 23" descr="xJuly_071.jpg"/>
          <p:cNvPicPr>
            <a:picLocks noChangeAspect="1"/>
          </p:cNvPicPr>
          <p:nvPr/>
        </p:nvPicPr>
        <p:blipFill>
          <a:blip r:embed="rId9" cstate="print"/>
          <a:srcRect r="12772"/>
          <a:stretch>
            <a:fillRect/>
          </a:stretch>
        </p:blipFill>
        <p:spPr>
          <a:xfrm>
            <a:off x="7017027" y="2514600"/>
            <a:ext cx="2126973" cy="1828800"/>
          </a:xfrm>
          <a:prstGeom prst="rect">
            <a:avLst/>
          </a:prstGeom>
        </p:spPr>
      </p:pic>
      <p:pic>
        <p:nvPicPr>
          <p:cNvPr id="25" name="Picture 24" descr="xJuly_242.jpg"/>
          <p:cNvPicPr>
            <a:picLocks noChangeAspect="1"/>
          </p:cNvPicPr>
          <p:nvPr/>
        </p:nvPicPr>
        <p:blipFill>
          <a:blip r:embed="rId10" cstate="print"/>
          <a:srcRect l="18750" r="15625"/>
          <a:stretch>
            <a:fillRect/>
          </a:stretch>
        </p:blipFill>
        <p:spPr>
          <a:xfrm>
            <a:off x="2286000" y="4724400"/>
            <a:ext cx="1600200" cy="1828800"/>
          </a:xfrm>
          <a:prstGeom prst="rect">
            <a:avLst/>
          </a:prstGeom>
        </p:spPr>
      </p:pic>
      <p:pic>
        <p:nvPicPr>
          <p:cNvPr id="27" name="Picture 26" descr="xRomamia 103.jpg"/>
          <p:cNvPicPr>
            <a:picLocks noChangeAspect="1"/>
          </p:cNvPicPr>
          <p:nvPr/>
        </p:nvPicPr>
        <p:blipFill>
          <a:blip r:embed="rId11" cstate="print"/>
          <a:srcRect/>
          <a:stretch>
            <a:fillRect/>
          </a:stretch>
        </p:blipFill>
        <p:spPr>
          <a:xfrm>
            <a:off x="3962400" y="4724400"/>
            <a:ext cx="2438400" cy="1828800"/>
          </a:xfrm>
          <a:prstGeom prst="rect">
            <a:avLst/>
          </a:prstGeom>
        </p:spPr>
      </p:pic>
      <p:pic>
        <p:nvPicPr>
          <p:cNvPr id="28" name="Picture 27" descr="xSept_164.jpg"/>
          <p:cNvPicPr>
            <a:picLocks noChangeAspect="1"/>
          </p:cNvPicPr>
          <p:nvPr/>
        </p:nvPicPr>
        <p:blipFill>
          <a:blip r:embed="rId12" cstate="print"/>
          <a:srcRect/>
          <a:stretch>
            <a:fillRect/>
          </a:stretch>
        </p:blipFill>
        <p:spPr>
          <a:xfrm>
            <a:off x="6553200" y="4724400"/>
            <a:ext cx="2438400" cy="1828800"/>
          </a:xfrm>
          <a:prstGeom prst="rect">
            <a:avLst/>
          </a:prstGeom>
        </p:spPr>
      </p:pic>
      <p:pic>
        <p:nvPicPr>
          <p:cNvPr id="29" name="Picture 28" descr="xSiberia_0110.jpg"/>
          <p:cNvPicPr>
            <a:picLocks noChangeAspect="1"/>
          </p:cNvPicPr>
          <p:nvPr/>
        </p:nvPicPr>
        <p:blipFill>
          <a:blip r:embed="rId13" cstate="print"/>
          <a:srcRect l="18750" r="6250"/>
          <a:stretch>
            <a:fillRect/>
          </a:stretch>
        </p:blipFill>
        <p:spPr>
          <a:xfrm>
            <a:off x="5650596" y="304800"/>
            <a:ext cx="1828800" cy="1828800"/>
          </a:xfrm>
          <a:prstGeom prst="rect">
            <a:avLst/>
          </a:prstGeom>
        </p:spPr>
      </p:pic>
      <p:pic>
        <p:nvPicPr>
          <p:cNvPr id="16" name="Picture 15" descr="IMG_0424.jpg"/>
          <p:cNvPicPr>
            <a:picLocks noChangeAspect="1"/>
          </p:cNvPicPr>
          <p:nvPr/>
        </p:nvPicPr>
        <p:blipFill>
          <a:blip r:embed="rId14" cstate="print"/>
          <a:srcRect l="12500" r="12500"/>
          <a:stretch>
            <a:fillRect/>
          </a:stretch>
        </p:blipFill>
        <p:spPr>
          <a:xfrm>
            <a:off x="0" y="304800"/>
            <a:ext cx="1828800" cy="1828800"/>
          </a:xfrm>
          <a:prstGeom prst="rect">
            <a:avLst/>
          </a:prstGeom>
        </p:spPr>
      </p:pic>
      <p:pic>
        <p:nvPicPr>
          <p:cNvPr id="17" name="Picture 16" descr="xDowhan.jpg"/>
          <p:cNvPicPr>
            <a:picLocks noChangeAspect="1"/>
          </p:cNvPicPr>
          <p:nvPr/>
        </p:nvPicPr>
        <p:blipFill>
          <a:blip r:embed="rId15" cstate="print"/>
          <a:srcRect l="24588" r="18042"/>
          <a:stretch>
            <a:fillRect/>
          </a:stretch>
        </p:blipFill>
        <p:spPr>
          <a:xfrm>
            <a:off x="0" y="2514600"/>
            <a:ext cx="1866900" cy="1828800"/>
          </a:xfrm>
          <a:prstGeom prst="rect">
            <a:avLst/>
          </a:prstGeom>
        </p:spPr>
      </p:pic>
      <p:pic>
        <p:nvPicPr>
          <p:cNvPr id="1027" name="Picture 3" descr="D:\DD\Graphics\Russia\Siberia2002\Lena.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2035" b="3850"/>
          <a:stretch/>
        </p:blipFill>
        <p:spPr bwMode="auto">
          <a:xfrm>
            <a:off x="7479396" y="304800"/>
            <a:ext cx="1630445"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20133"/>
            <a:ext cx="3205163" cy="4572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332" r="24908"/>
          <a:stretch/>
        </p:blipFill>
        <p:spPr>
          <a:xfrm>
            <a:off x="677334" y="220133"/>
            <a:ext cx="3550517" cy="45720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6393" r="14061"/>
          <a:stretch/>
        </p:blipFill>
        <p:spPr>
          <a:xfrm>
            <a:off x="719667" y="1752600"/>
            <a:ext cx="4292601" cy="41148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019" r="42778"/>
          <a:stretch/>
        </p:blipFill>
        <p:spPr>
          <a:xfrm>
            <a:off x="5751850" y="0"/>
            <a:ext cx="2853267" cy="6858000"/>
          </a:xfrm>
          <a:prstGeom prst="rect">
            <a:avLst/>
          </a:prstGeom>
        </p:spPr>
      </p:pic>
    </p:spTree>
    <p:extLst>
      <p:ext uri="{BB962C8B-B14F-4D97-AF65-F5344CB8AC3E}">
        <p14:creationId xmlns:p14="http://schemas.microsoft.com/office/powerpoint/2010/main" val="370376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SC03783.JPG"/>
          <p:cNvPicPr>
            <a:picLocks noChangeAspect="1"/>
          </p:cNvPicPr>
          <p:nvPr/>
        </p:nvPicPr>
        <p:blipFill>
          <a:blip r:embed="rId2" cstate="print"/>
          <a:stretch>
            <a:fillRect/>
          </a:stretch>
        </p:blipFill>
        <p:spPr>
          <a:xfrm>
            <a:off x="0" y="0"/>
            <a:ext cx="9144000" cy="6858000"/>
          </a:xfrm>
          <a:prstGeom prst="rect">
            <a:avLst/>
          </a:prstGeom>
        </p:spPr>
      </p:pic>
      <p:pic>
        <p:nvPicPr>
          <p:cNvPr id="5" name="Picture 4" descr="ChathamCollegePittsburgh1869.jpg"/>
          <p:cNvPicPr>
            <a:picLocks noChangeAspect="1"/>
          </p:cNvPicPr>
          <p:nvPr/>
        </p:nvPicPr>
        <p:blipFill>
          <a:blip r:embed="rId3" cstate="print"/>
          <a:stretch>
            <a:fillRect/>
          </a:stretch>
        </p:blipFill>
        <p:spPr>
          <a:xfrm>
            <a:off x="4448907" y="-234462"/>
            <a:ext cx="5969204" cy="7315200"/>
          </a:xfrm>
          <a:prstGeom prst="rect">
            <a:avLst/>
          </a:prstGeom>
        </p:spPr>
      </p:pic>
      <p:pic>
        <p:nvPicPr>
          <p:cNvPr id="3" name="Picture 2" descr="xAugust_180.jpg"/>
          <p:cNvPicPr>
            <a:picLocks noChangeAspect="1"/>
          </p:cNvPicPr>
          <p:nvPr/>
        </p:nvPicPr>
        <p:blipFill>
          <a:blip r:embed="rId4" cstate="print"/>
          <a:stretch>
            <a:fillRect/>
          </a:stretch>
        </p:blipFill>
        <p:spPr>
          <a:xfrm>
            <a:off x="0" y="0"/>
            <a:ext cx="51435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0-#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195856" y="838200"/>
            <a:ext cx="6781800" cy="523220"/>
          </a:xfrm>
          <a:prstGeom prst="rect">
            <a:avLst/>
          </a:prstGeom>
        </p:spPr>
        <p:txBody>
          <a:bodyPr wrap="square">
            <a:spAutoFit/>
          </a:bodyPr>
          <a:lstStyle/>
          <a:p>
            <a:pPr lvl="0"/>
            <a:r>
              <a:rPr lang="en-US" sz="2800" b="1" spc="300" dirty="0" smtClean="0">
                <a:solidFill>
                  <a:srgbClr val="FFC000"/>
                </a:solidFill>
                <a:latin typeface="Lucida Casual" pitchFamily="66" charset="0"/>
              </a:rPr>
              <a:t>www.BibleStudentArchives.com</a:t>
            </a:r>
            <a:endParaRPr lang="en-US" sz="2800" b="1" spc="300" dirty="0">
              <a:solidFill>
                <a:srgbClr val="FFC000"/>
              </a:solidFill>
              <a:latin typeface="Lucida Casual" pitchFamily="66" charset="0"/>
            </a:endParaRPr>
          </a:p>
        </p:txBody>
      </p:sp>
      <p:sp>
        <p:nvSpPr>
          <p:cNvPr id="4" name="TextBox 3"/>
          <p:cNvSpPr txBox="1"/>
          <p:nvPr/>
        </p:nvSpPr>
        <p:spPr>
          <a:xfrm>
            <a:off x="2667000" y="1676400"/>
            <a:ext cx="3839513" cy="523220"/>
          </a:xfrm>
          <a:prstGeom prst="rect">
            <a:avLst/>
          </a:prstGeom>
          <a:noFill/>
        </p:spPr>
        <p:txBody>
          <a:bodyPr wrap="none" rtlCol="0">
            <a:spAutoFit/>
          </a:bodyPr>
          <a:lstStyle/>
          <a:p>
            <a:r>
              <a:rPr lang="en-US" sz="2800" b="1" dirty="0" smtClean="0">
                <a:solidFill>
                  <a:srgbClr val="FFC000"/>
                </a:solidFill>
                <a:latin typeface="Lucida Casual" pitchFamily="66" charset="0"/>
              </a:rPr>
              <a:t>~ Lives &amp; Chronicles</a:t>
            </a:r>
            <a:endParaRPr lang="en-US" sz="2800" b="1" dirty="0">
              <a:solidFill>
                <a:srgbClr val="FFC000"/>
              </a:solidFill>
              <a:latin typeface="Lucida Casual" pitchFamily="66" charset="0"/>
            </a:endParaRPr>
          </a:p>
        </p:txBody>
      </p:sp>
      <p:sp>
        <p:nvSpPr>
          <p:cNvPr id="5" name="TextBox 4"/>
          <p:cNvSpPr txBox="1"/>
          <p:nvPr/>
        </p:nvSpPr>
        <p:spPr>
          <a:xfrm>
            <a:off x="914400" y="3276600"/>
            <a:ext cx="7543800" cy="2677656"/>
          </a:xfrm>
          <a:prstGeom prst="rect">
            <a:avLst/>
          </a:prstGeom>
          <a:noFill/>
        </p:spPr>
        <p:txBody>
          <a:bodyPr wrap="square" rtlCol="0">
            <a:spAutoFit/>
          </a:bodyPr>
          <a:lstStyle/>
          <a:p>
            <a:r>
              <a:rPr lang="en-US" sz="2800" b="1" dirty="0" smtClean="0">
                <a:solidFill>
                  <a:schemeClr val="bg2">
                    <a:lumMod val="90000"/>
                  </a:schemeClr>
                </a:solidFill>
                <a:latin typeface="Tiffany Lt BT" pitchFamily="18" charset="0"/>
              </a:rPr>
              <a:t>1Peter 5:10 </a:t>
            </a:r>
          </a:p>
          <a:p>
            <a:r>
              <a:rPr lang="en-US" sz="2800" b="1" spc="20" dirty="0" smtClean="0">
                <a:solidFill>
                  <a:schemeClr val="bg2">
                    <a:lumMod val="90000"/>
                  </a:schemeClr>
                </a:solidFill>
                <a:latin typeface="Tiffany Lt BT" pitchFamily="18" charset="0"/>
              </a:rPr>
              <a:t>May the God of all grace, who hath called us unto his eternal glory by Christ Jesus, after that ye have suffered a while, make you perfect, </a:t>
            </a:r>
            <a:r>
              <a:rPr lang="en-US" sz="2800" b="1" spc="20" dirty="0" err="1" smtClean="0">
                <a:solidFill>
                  <a:schemeClr val="bg2">
                    <a:lumMod val="90000"/>
                  </a:schemeClr>
                </a:solidFill>
                <a:latin typeface="Tiffany Lt BT" pitchFamily="18" charset="0"/>
              </a:rPr>
              <a:t>stablish</a:t>
            </a:r>
            <a:r>
              <a:rPr lang="en-US" sz="2800" b="1" spc="20" dirty="0" smtClean="0">
                <a:solidFill>
                  <a:schemeClr val="bg2">
                    <a:lumMod val="90000"/>
                  </a:schemeClr>
                </a:solidFill>
                <a:latin typeface="Tiffany Lt BT" pitchFamily="18" charset="0"/>
              </a:rPr>
              <a:t>, strengthen, settle you</a:t>
            </a:r>
            <a:r>
              <a:rPr lang="en-US" sz="2800" spc="20" dirty="0" smtClean="0">
                <a:solidFill>
                  <a:schemeClr val="bg2">
                    <a:lumMod val="90000"/>
                  </a:schemeClr>
                </a:solidFill>
                <a:latin typeface="Tiffany Lt BT" pitchFamily="18" charset="0"/>
              </a:rPr>
              <a:t>.</a:t>
            </a:r>
            <a:endParaRPr lang="en-US" sz="2800" spc="20" dirty="0">
              <a:solidFill>
                <a:schemeClr val="bg2">
                  <a:lumMod val="90000"/>
                </a:schemeClr>
              </a:solidFill>
              <a:latin typeface="Tiffany Lt BT" pitchFamily="18"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P28.jpg"/>
          <p:cNvPicPr>
            <a:picLocks noChangeAspect="1"/>
          </p:cNvPicPr>
          <p:nvPr/>
        </p:nvPicPr>
        <p:blipFill>
          <a:blip r:embed="rId3" cstate="print"/>
          <a:stretch>
            <a:fillRect/>
          </a:stretch>
        </p:blipFill>
        <p:spPr>
          <a:xfrm>
            <a:off x="3508513" y="-16566"/>
            <a:ext cx="1828800" cy="2397001"/>
          </a:xfrm>
          <a:prstGeom prst="rect">
            <a:avLst/>
          </a:prstGeom>
        </p:spPr>
      </p:pic>
      <p:pic>
        <p:nvPicPr>
          <p:cNvPr id="4" name="Picture 3" descr="JosephElizaRussell.tif"/>
          <p:cNvPicPr>
            <a:picLocks noChangeAspect="1"/>
          </p:cNvPicPr>
          <p:nvPr/>
        </p:nvPicPr>
        <p:blipFill>
          <a:blip r:embed="rId4" cstate="print"/>
          <a:stretch>
            <a:fillRect/>
          </a:stretch>
        </p:blipFill>
        <p:spPr>
          <a:xfrm>
            <a:off x="0" y="0"/>
            <a:ext cx="2743200" cy="19230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 y="1659467"/>
            <a:ext cx="7205472" cy="5447845"/>
          </a:xfrm>
          <a:prstGeom prst="rect">
            <a:avLst/>
          </a:prstGeom>
        </p:spPr>
      </p:pic>
      <p:pic>
        <p:nvPicPr>
          <p:cNvPr id="10" name="Picture 9" descr="P14.jpg"/>
          <p:cNvPicPr>
            <a:picLocks noChangeAspect="1"/>
          </p:cNvPicPr>
          <p:nvPr/>
        </p:nvPicPr>
        <p:blipFill>
          <a:blip r:embed="rId6" cstate="print"/>
          <a:stretch>
            <a:fillRect/>
          </a:stretch>
        </p:blipFill>
        <p:spPr>
          <a:xfrm>
            <a:off x="6527800" y="0"/>
            <a:ext cx="2743200" cy="3582924"/>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BibleStudents1.tif"/>
          <p:cNvPicPr>
            <a:picLocks noChangeAspect="1"/>
          </p:cNvPicPr>
          <p:nvPr/>
        </p:nvPicPr>
        <p:blipFill>
          <a:blip r:embed="rId3" cstate="print"/>
          <a:stretch>
            <a:fillRect/>
          </a:stretch>
        </p:blipFill>
        <p:spPr>
          <a:xfrm>
            <a:off x="228600" y="0"/>
            <a:ext cx="4572000" cy="3432201"/>
          </a:xfrm>
          <a:prstGeom prst="rect">
            <a:avLst/>
          </a:prstGeom>
        </p:spPr>
      </p:pic>
      <p:pic>
        <p:nvPicPr>
          <p:cNvPr id="3" name="Picture 2" descr="Bible House.jpg"/>
          <p:cNvPicPr>
            <a:picLocks noChangeAspect="1"/>
          </p:cNvPicPr>
          <p:nvPr/>
        </p:nvPicPr>
        <p:blipFill>
          <a:blip r:embed="rId4" cstate="print"/>
          <a:stretch>
            <a:fillRect/>
          </a:stretch>
        </p:blipFill>
        <p:spPr>
          <a:xfrm>
            <a:off x="5105923" y="0"/>
            <a:ext cx="4038077" cy="6858000"/>
          </a:xfrm>
          <a:prstGeom prst="rect">
            <a:avLst/>
          </a:prstGeom>
        </p:spPr>
      </p:pic>
      <p:pic>
        <p:nvPicPr>
          <p:cNvPr id="4" name="Picture 3" descr="G19.jpg"/>
          <p:cNvPicPr>
            <a:picLocks noChangeAspect="1"/>
          </p:cNvPicPr>
          <p:nvPr/>
        </p:nvPicPr>
        <p:blipFill>
          <a:blip r:embed="rId5" cstate="print"/>
          <a:srcRect l="9607" t="14606" r="5032" b="6447"/>
          <a:stretch>
            <a:fillRect/>
          </a:stretch>
        </p:blipFill>
        <p:spPr>
          <a:xfrm>
            <a:off x="228600" y="3657600"/>
            <a:ext cx="4572000" cy="2837793"/>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1910 CRB Elders.jpg"/>
          <p:cNvPicPr>
            <a:picLocks noChangeAspect="1"/>
          </p:cNvPicPr>
          <p:nvPr/>
        </p:nvPicPr>
        <p:blipFill>
          <a:blip r:embed="rId3" cstate="print"/>
          <a:stretch>
            <a:fillRect/>
          </a:stretch>
        </p:blipFill>
        <p:spPr>
          <a:xfrm>
            <a:off x="152400" y="0"/>
            <a:ext cx="4572000" cy="3400044"/>
          </a:xfrm>
          <a:prstGeom prst="rect">
            <a:avLst/>
          </a:prstGeom>
        </p:spPr>
      </p:pic>
      <p:pic>
        <p:nvPicPr>
          <p:cNvPr id="3" name="Picture 2" descr="Public.jpg"/>
          <p:cNvPicPr>
            <a:picLocks noChangeAspect="1"/>
          </p:cNvPicPr>
          <p:nvPr/>
        </p:nvPicPr>
        <p:blipFill>
          <a:blip r:embed="rId4" cstate="print"/>
          <a:stretch>
            <a:fillRect/>
          </a:stretch>
        </p:blipFill>
        <p:spPr>
          <a:xfrm>
            <a:off x="4572000" y="0"/>
            <a:ext cx="4572000" cy="3393048"/>
          </a:xfrm>
          <a:prstGeom prst="rect">
            <a:avLst/>
          </a:prstGeom>
        </p:spPr>
      </p:pic>
      <p:pic>
        <p:nvPicPr>
          <p:cNvPr id="4" name="Picture 3" descr="Russell-C.T.-Hippodrome-10-9-1910.jpg"/>
          <p:cNvPicPr>
            <a:picLocks noChangeAspect="1"/>
          </p:cNvPicPr>
          <p:nvPr/>
        </p:nvPicPr>
        <p:blipFill>
          <a:blip r:embed="rId5" cstate="print"/>
          <a:stretch>
            <a:fillRect/>
          </a:stretch>
        </p:blipFill>
        <p:spPr>
          <a:xfrm>
            <a:off x="4572000" y="3127707"/>
            <a:ext cx="4572000" cy="3730293"/>
          </a:xfrm>
          <a:prstGeom prst="rect">
            <a:avLst/>
          </a:prstGeom>
        </p:spPr>
      </p:pic>
      <p:pic>
        <p:nvPicPr>
          <p:cNvPr id="5" name="Picture 4" descr="CTRPARSHx.gif"/>
          <p:cNvPicPr>
            <a:picLocks noChangeAspect="1"/>
          </p:cNvPicPr>
          <p:nvPr/>
        </p:nvPicPr>
        <p:blipFill>
          <a:blip r:embed="rId6" cstate="print"/>
          <a:stretch>
            <a:fillRect/>
          </a:stretch>
        </p:blipFill>
        <p:spPr>
          <a:xfrm>
            <a:off x="0" y="3657600"/>
            <a:ext cx="4572000" cy="3011192"/>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ZWT 1894-04-25 - A Conspiracy Exposed.jpg"/>
          <p:cNvPicPr>
            <a:picLocks noChangeAspect="1"/>
          </p:cNvPicPr>
          <p:nvPr/>
        </p:nvPicPr>
        <p:blipFill>
          <a:blip r:embed="rId3" cstate="print">
            <a:lum contrast="25000"/>
          </a:blip>
          <a:srcRect l="15090" t="20105" r="17843" b="17217"/>
          <a:stretch>
            <a:fillRect/>
          </a:stretch>
        </p:blipFill>
        <p:spPr>
          <a:xfrm>
            <a:off x="0" y="-457200"/>
            <a:ext cx="3657600" cy="4846320"/>
          </a:xfrm>
          <a:prstGeom prst="rect">
            <a:avLst/>
          </a:prstGeom>
        </p:spPr>
      </p:pic>
      <p:pic>
        <p:nvPicPr>
          <p:cNvPr id="3" name="Picture 2" descr="1913_Some_Facts.jpg"/>
          <p:cNvPicPr>
            <a:picLocks noChangeAspect="1"/>
          </p:cNvPicPr>
          <p:nvPr/>
        </p:nvPicPr>
        <p:blipFill>
          <a:blip r:embed="rId4" cstate="print"/>
          <a:srcRect l="9976" t="4919" r="12211" b="6542"/>
          <a:stretch>
            <a:fillRect/>
          </a:stretch>
        </p:blipFill>
        <p:spPr>
          <a:xfrm>
            <a:off x="5410200" y="2667000"/>
            <a:ext cx="2971800" cy="5486400"/>
          </a:xfrm>
          <a:prstGeom prst="rect">
            <a:avLst/>
          </a:prstGeom>
          <a:effectLst>
            <a:outerShdw blurRad="63500" sx="102000" sy="102000" algn="ctr" rotWithShape="0">
              <a:prstClr val="black">
                <a:alpha val="40000"/>
              </a:prstClr>
            </a:outerShdw>
          </a:effectLst>
        </p:spPr>
      </p:pic>
      <p:pic>
        <p:nvPicPr>
          <p:cNvPr id="4" name="Picture 3" descr="ZWT2906a.jpg"/>
          <p:cNvPicPr>
            <a:picLocks noChangeAspect="1"/>
          </p:cNvPicPr>
          <p:nvPr/>
        </p:nvPicPr>
        <p:blipFill>
          <a:blip r:embed="rId5" cstate="print"/>
          <a:stretch>
            <a:fillRect/>
          </a:stretch>
        </p:blipFill>
        <p:spPr>
          <a:xfrm>
            <a:off x="152400" y="3477337"/>
            <a:ext cx="5029200" cy="3380663"/>
          </a:xfrm>
          <a:prstGeom prst="rect">
            <a:avLst/>
          </a:prstGeom>
          <a:effectLst>
            <a:outerShdw blurRad="63500" sx="102000" sy="102000" algn="ctr" rotWithShape="0">
              <a:prstClr val="black">
                <a:alpha val="40000"/>
              </a:prstClr>
            </a:outerShdw>
          </a:effectLst>
        </p:spPr>
      </p:pic>
      <p:pic>
        <p:nvPicPr>
          <p:cNvPr id="5" name="Picture 4" descr="ZWT2906b.jpg"/>
          <p:cNvPicPr>
            <a:picLocks noChangeAspect="1"/>
          </p:cNvPicPr>
          <p:nvPr/>
        </p:nvPicPr>
        <p:blipFill>
          <a:blip r:embed="rId6" cstate="print"/>
          <a:stretch>
            <a:fillRect/>
          </a:stretch>
        </p:blipFill>
        <p:spPr>
          <a:xfrm>
            <a:off x="3538728" y="228600"/>
            <a:ext cx="5605272" cy="2686794"/>
          </a:xfrm>
          <a:prstGeom prst="rect">
            <a:avLst/>
          </a:prstGeom>
          <a:effectLst>
            <a:outerShdw blurRad="63500" sx="102000" sy="102000" algn="ctr" rotWithShape="0">
              <a:prstClr val="black">
                <a:alpha val="40000"/>
              </a:prstClr>
            </a:outerShdw>
          </a:effectLst>
        </p:spPr>
      </p:pic>
      <p:sp>
        <p:nvSpPr>
          <p:cNvPr id="6" name="TextBox 5"/>
          <p:cNvSpPr txBox="1"/>
          <p:nvPr/>
        </p:nvSpPr>
        <p:spPr>
          <a:xfrm>
            <a:off x="8458200" y="3124200"/>
            <a:ext cx="448418" cy="646331"/>
          </a:xfrm>
          <a:prstGeom prst="rect">
            <a:avLst/>
          </a:prstGeom>
          <a:noFill/>
        </p:spPr>
        <p:txBody>
          <a:bodyPr wrap="square" rtlCol="0">
            <a:spAutoFit/>
          </a:bodyPr>
          <a:lstStyle/>
          <a:p>
            <a:r>
              <a:rPr lang="en-US" sz="3600" dirty="0">
                <a:solidFill>
                  <a:srgbClr val="C00000"/>
                </a:solidFill>
                <a:latin typeface="Georgia" pitchFamily="18" charset="0"/>
                <a:cs typeface="Times New Roman" pitchFamily="18" charset="0"/>
              </a:rPr>
              <a:t>?</a:t>
            </a:r>
          </a:p>
        </p:txBody>
      </p:sp>
      <p:sp>
        <p:nvSpPr>
          <p:cNvPr id="7" name="Rectangle 6"/>
          <p:cNvSpPr/>
          <p:nvPr/>
        </p:nvSpPr>
        <p:spPr>
          <a:xfrm>
            <a:off x="4419600" y="304800"/>
            <a:ext cx="3920067" cy="1862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2514600"/>
            <a:ext cx="1701800" cy="254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4400" y="5562600"/>
            <a:ext cx="35052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6096000"/>
            <a:ext cx="2802467" cy="42333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descr="Seattle65.jpg"/>
          <p:cNvPicPr>
            <a:picLocks noChangeAspect="1"/>
          </p:cNvPicPr>
          <p:nvPr/>
        </p:nvPicPr>
        <p:blipFill>
          <a:blip r:embed="rId3" cstate="print"/>
          <a:stretch>
            <a:fillRect/>
          </a:stretch>
        </p:blipFill>
        <p:spPr>
          <a:xfrm>
            <a:off x="114300" y="838200"/>
            <a:ext cx="5486400" cy="4862766"/>
          </a:xfrm>
          <a:prstGeom prst="rect">
            <a:avLst/>
          </a:prstGeom>
          <a:effectLst>
            <a:outerShdw blurRad="63500" sx="102000" sy="102000" algn="ctr" rotWithShape="0">
              <a:schemeClr val="accent2">
                <a:lumMod val="50000"/>
                <a:alpha val="40000"/>
              </a:schemeClr>
            </a:outerShdw>
          </a:effectLst>
        </p:spPr>
      </p:pic>
      <p:pic>
        <p:nvPicPr>
          <p:cNvPr id="2" name="Picture 1" descr="CTR1916.jpg"/>
          <p:cNvPicPr>
            <a:picLocks noChangeAspect="1"/>
          </p:cNvPicPr>
          <p:nvPr/>
        </p:nvPicPr>
        <p:blipFill>
          <a:blip r:embed="rId4" cstate="print"/>
          <a:stretch>
            <a:fillRect/>
          </a:stretch>
        </p:blipFill>
        <p:spPr>
          <a:xfrm>
            <a:off x="5891784" y="1927860"/>
            <a:ext cx="3252216" cy="4930140"/>
          </a:xfrm>
          <a:prstGeom prst="rect">
            <a:avLst/>
          </a:prstGeom>
        </p:spPr>
      </p:pic>
      <p:sp>
        <p:nvSpPr>
          <p:cNvPr id="4" name="TextBox 3"/>
          <p:cNvSpPr txBox="1"/>
          <p:nvPr/>
        </p:nvSpPr>
        <p:spPr>
          <a:xfrm>
            <a:off x="1524000" y="5943600"/>
            <a:ext cx="3200400" cy="461665"/>
          </a:xfrm>
          <a:prstGeom prst="rect">
            <a:avLst/>
          </a:prstGeom>
          <a:noFill/>
        </p:spPr>
        <p:txBody>
          <a:bodyPr wrap="square" rtlCol="0">
            <a:spAutoFit/>
          </a:bodyPr>
          <a:lstStyle/>
          <a:p>
            <a:r>
              <a:rPr lang="en-US" sz="2400" dirty="0" smtClean="0">
                <a:latin typeface="Georgia" pitchFamily="18" charset="0"/>
              </a:rPr>
              <a:t>September 14-17, 1916</a:t>
            </a:r>
            <a:endParaRPr lang="en-US" sz="2400" dirty="0">
              <a:latin typeface="Georgia" pitchFamily="18" charset="0"/>
            </a:endParaRPr>
          </a:p>
        </p:txBody>
      </p:sp>
      <p:pic>
        <p:nvPicPr>
          <p:cNvPr id="5" name="Picture 4" descr="Page 001.jpg"/>
          <p:cNvPicPr>
            <a:picLocks noChangeAspect="1"/>
          </p:cNvPicPr>
          <p:nvPr/>
        </p:nvPicPr>
        <p:blipFill>
          <a:blip r:embed="rId5" cstate="print"/>
          <a:stretch>
            <a:fillRect/>
          </a:stretch>
        </p:blipFill>
        <p:spPr>
          <a:xfrm>
            <a:off x="457200" y="3081"/>
            <a:ext cx="4800600" cy="6880319"/>
          </a:xfrm>
          <a:prstGeom prst="rect">
            <a:avLst/>
          </a:prstGeom>
        </p:spPr>
      </p:pic>
      <p:pic>
        <p:nvPicPr>
          <p:cNvPr id="7" name="Picture 6" descr="Galveston1916page7.jpg"/>
          <p:cNvPicPr>
            <a:picLocks noChangeAspect="1"/>
          </p:cNvPicPr>
          <p:nvPr/>
        </p:nvPicPr>
        <p:blipFill>
          <a:blip r:embed="rId6" cstate="print"/>
          <a:stretch>
            <a:fillRect/>
          </a:stretch>
        </p:blipFill>
        <p:spPr>
          <a:xfrm>
            <a:off x="457200" y="0"/>
            <a:ext cx="5029200" cy="6858000"/>
          </a:xfrm>
          <a:prstGeom prst="rect">
            <a:avLst/>
          </a:prstGeom>
          <a:effectLst>
            <a:outerShdw blurRad="63500" sx="102000" sy="102000" algn="ctr" rotWithShape="0">
              <a:schemeClr val="accent2">
                <a:lumMod val="50000"/>
                <a:alpha val="40000"/>
              </a:schemeClr>
            </a:outerShdw>
          </a:effectLst>
        </p:spPr>
      </p:pic>
      <p:pic>
        <p:nvPicPr>
          <p:cNvPr id="8" name="Picture 7" descr="Galveston1916Page10.jpg"/>
          <p:cNvPicPr>
            <a:picLocks noChangeAspect="1"/>
          </p:cNvPicPr>
          <p:nvPr/>
        </p:nvPicPr>
        <p:blipFill>
          <a:blip r:embed="rId7" cstate="print"/>
          <a:stretch>
            <a:fillRect/>
          </a:stretch>
        </p:blipFill>
        <p:spPr>
          <a:xfrm>
            <a:off x="457200" y="25400"/>
            <a:ext cx="5029200" cy="6858000"/>
          </a:xfrm>
          <a:prstGeom prst="rect">
            <a:avLst/>
          </a:prstGeom>
          <a:effectLst>
            <a:outerShdw blurRad="63500" sx="102000" sy="102000" algn="ctr" rotWithShape="0">
              <a:schemeClr val="accent2">
                <a:lumMod val="50000"/>
                <a:alpha val="40000"/>
              </a:schemeClr>
            </a:outerShdw>
          </a:effectLst>
        </p:spPr>
      </p:pic>
      <p:pic>
        <p:nvPicPr>
          <p:cNvPr id="9" name="Picture 8" descr="GalvestonText.jpg"/>
          <p:cNvPicPr>
            <a:picLocks noChangeAspect="1"/>
          </p:cNvPicPr>
          <p:nvPr/>
        </p:nvPicPr>
        <p:blipFill>
          <a:blip r:embed="rId8" cstate="print"/>
          <a:stretch>
            <a:fillRect/>
          </a:stretch>
        </p:blipFill>
        <p:spPr>
          <a:xfrm>
            <a:off x="228600" y="1371600"/>
            <a:ext cx="5486400" cy="2580393"/>
          </a:xfrm>
          <a:prstGeom prst="rect">
            <a:avLst/>
          </a:prstGeom>
          <a:ln w="25400">
            <a:solidFill>
              <a:schemeClr val="accent2">
                <a:lumMod val="50000"/>
              </a:schemeClr>
            </a:solidFill>
          </a:ln>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7593" t="19999" r="3704" b="7901"/>
          <a:stretch/>
        </p:blipFill>
        <p:spPr>
          <a:xfrm>
            <a:off x="5715000" y="-22321"/>
            <a:ext cx="3429000" cy="20903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Barton.jpg"/>
          <p:cNvPicPr>
            <a:picLocks noChangeAspect="1"/>
          </p:cNvPicPr>
          <p:nvPr/>
        </p:nvPicPr>
        <p:blipFill>
          <a:blip r:embed="rId4" cstate="print"/>
          <a:stretch>
            <a:fillRect/>
          </a:stretch>
        </p:blipFill>
        <p:spPr>
          <a:xfrm>
            <a:off x="0" y="0"/>
            <a:ext cx="3918857" cy="6858000"/>
          </a:xfrm>
          <a:prstGeom prst="rect">
            <a:avLst/>
          </a:prstGeom>
        </p:spPr>
      </p:pic>
      <p:pic>
        <p:nvPicPr>
          <p:cNvPr id="4" name="Picture 3" descr="Elders.jpg"/>
          <p:cNvPicPr>
            <a:picLocks noChangeAspect="1"/>
          </p:cNvPicPr>
          <p:nvPr/>
        </p:nvPicPr>
        <p:blipFill>
          <a:blip r:embed="rId5" cstate="print"/>
          <a:stretch>
            <a:fillRect/>
          </a:stretch>
        </p:blipFill>
        <p:spPr>
          <a:xfrm>
            <a:off x="3657600" y="0"/>
            <a:ext cx="5486400" cy="4114800"/>
          </a:xfrm>
          <a:prstGeom prst="rect">
            <a:avLst/>
          </a:prstGeom>
        </p:spPr>
      </p:pic>
      <p:pic>
        <p:nvPicPr>
          <p:cNvPr id="5" name="Picture 4" descr="Consecration.jpg"/>
          <p:cNvPicPr>
            <a:picLocks noChangeAspect="1"/>
          </p:cNvPicPr>
          <p:nvPr/>
        </p:nvPicPr>
        <p:blipFill>
          <a:blip r:embed="rId6" cstate="print"/>
          <a:srcRect l="2778" t="3866" r="2778" b="3346"/>
          <a:stretch>
            <a:fillRect/>
          </a:stretch>
        </p:blipFill>
        <p:spPr>
          <a:xfrm>
            <a:off x="3657600" y="2743200"/>
            <a:ext cx="5486400" cy="36576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28600" y="228600"/>
            <a:ext cx="4419600" cy="6463308"/>
          </a:xfrm>
          <a:prstGeom prst="rect">
            <a:avLst/>
          </a:prstGeom>
          <a:noFill/>
        </p:spPr>
        <p:txBody>
          <a:bodyPr wrap="square" rtlCol="0">
            <a:spAutoFit/>
          </a:bodyPr>
          <a:lstStyle/>
          <a:p>
            <a:r>
              <a:rPr lang="en-US" b="1" dirty="0" smtClean="0"/>
              <a:t>The Kingdom of God</a:t>
            </a:r>
          </a:p>
          <a:p>
            <a:r>
              <a:rPr lang="en-US" b="1" dirty="0" smtClean="0"/>
              <a:t>Encouraging Lessons from Israel’s Tabernacle</a:t>
            </a:r>
          </a:p>
          <a:p>
            <a:r>
              <a:rPr lang="en-US" b="1" dirty="0" smtClean="0"/>
              <a:t>Echoes from South Boston</a:t>
            </a:r>
          </a:p>
          <a:p>
            <a:r>
              <a:rPr lang="en-US" b="1" dirty="0" smtClean="0"/>
              <a:t>Psalm 91</a:t>
            </a:r>
          </a:p>
          <a:p>
            <a:r>
              <a:rPr lang="en-US" b="1" dirty="0" smtClean="0"/>
              <a:t>The Harp of God</a:t>
            </a:r>
          </a:p>
          <a:p>
            <a:r>
              <a:rPr lang="en-US" b="1" dirty="0" smtClean="0"/>
              <a:t>84 Reasons We Believe We Have the Truth</a:t>
            </a:r>
          </a:p>
          <a:p>
            <a:r>
              <a:rPr lang="en-US" b="1" dirty="0" smtClean="0"/>
              <a:t>All Things Work Together for Good</a:t>
            </a:r>
          </a:p>
          <a:p>
            <a:r>
              <a:rPr lang="en-US" b="1" dirty="0" smtClean="0"/>
              <a:t>Aids to Spiritual Health – Great Physician</a:t>
            </a:r>
          </a:p>
          <a:p>
            <a:r>
              <a:rPr lang="en-US" b="1" dirty="0" smtClean="0"/>
              <a:t>Bind the Sacrifice to the Horns  of the Altar</a:t>
            </a:r>
          </a:p>
          <a:p>
            <a:r>
              <a:rPr lang="en-US" b="1" dirty="0" smtClean="0"/>
              <a:t>The Rich Man and Lazarus</a:t>
            </a:r>
          </a:p>
          <a:p>
            <a:r>
              <a:rPr lang="en-US" b="1" dirty="0" smtClean="0"/>
              <a:t>Echoes from Greenwood</a:t>
            </a:r>
          </a:p>
          <a:p>
            <a:r>
              <a:rPr lang="en-US" b="1" dirty="0" smtClean="0"/>
              <a:t>The First and Second Adam</a:t>
            </a:r>
          </a:p>
          <a:p>
            <a:r>
              <a:rPr lang="en-US" b="1" dirty="0" smtClean="0"/>
              <a:t>The Song of Solomon</a:t>
            </a:r>
          </a:p>
          <a:p>
            <a:r>
              <a:rPr lang="en-US" b="1" dirty="0" smtClean="0"/>
              <a:t>Why Did God Give Us a Bible So Difficult </a:t>
            </a:r>
          </a:p>
          <a:p>
            <a:r>
              <a:rPr lang="en-US" b="1" dirty="0" smtClean="0"/>
              <a:t>   to Understand?</a:t>
            </a:r>
          </a:p>
          <a:p>
            <a:r>
              <a:rPr lang="en-US" b="1" dirty="0" smtClean="0"/>
              <a:t>Living Stones of the Temple</a:t>
            </a:r>
          </a:p>
          <a:p>
            <a:r>
              <a:rPr lang="en-US" b="1" dirty="0" smtClean="0"/>
              <a:t>Soldiers of Christ</a:t>
            </a:r>
          </a:p>
          <a:p>
            <a:r>
              <a:rPr lang="en-US" b="1" dirty="0" smtClean="0"/>
              <a:t>Spiritual Sicknesses – Their Causes and Cure</a:t>
            </a:r>
          </a:p>
          <a:p>
            <a:r>
              <a:rPr lang="en-US" b="1" dirty="0" smtClean="0">
                <a:solidFill>
                  <a:srgbClr val="C00000"/>
                </a:solidFill>
              </a:rPr>
              <a:t>The Highest Motive</a:t>
            </a:r>
          </a:p>
          <a:p>
            <a:r>
              <a:rPr lang="en-US" b="1" dirty="0" smtClean="0">
                <a:solidFill>
                  <a:srgbClr val="C00000"/>
                </a:solidFill>
              </a:rPr>
              <a:t>God’s Covenants</a:t>
            </a:r>
          </a:p>
          <a:p>
            <a:r>
              <a:rPr lang="en-US" b="1" dirty="0" smtClean="0"/>
              <a:t>Love Under the Test</a:t>
            </a:r>
          </a:p>
          <a:p>
            <a:r>
              <a:rPr lang="en-US" b="1" dirty="0" smtClean="0">
                <a:solidFill>
                  <a:srgbClr val="C00000"/>
                </a:solidFill>
              </a:rPr>
              <a:t>Ransom and Sin-Offering</a:t>
            </a:r>
          </a:p>
          <a:p>
            <a:r>
              <a:rPr lang="en-US" b="1" dirty="0" smtClean="0"/>
              <a:t>Comparative Results of Pride and Humility</a:t>
            </a:r>
          </a:p>
        </p:txBody>
      </p:sp>
      <p:sp>
        <p:nvSpPr>
          <p:cNvPr id="3" name="TextBox 2"/>
          <p:cNvSpPr txBox="1"/>
          <p:nvPr/>
        </p:nvSpPr>
        <p:spPr>
          <a:xfrm>
            <a:off x="4724400" y="228600"/>
            <a:ext cx="4041556" cy="6186309"/>
          </a:xfrm>
          <a:prstGeom prst="rect">
            <a:avLst/>
          </a:prstGeom>
          <a:noFill/>
        </p:spPr>
        <p:txBody>
          <a:bodyPr wrap="none" rtlCol="0">
            <a:spAutoFit/>
          </a:bodyPr>
          <a:lstStyle/>
          <a:p>
            <a:r>
              <a:rPr lang="en-US" b="1" dirty="0" smtClean="0"/>
              <a:t>Keeping the Heart</a:t>
            </a:r>
          </a:p>
          <a:p>
            <a:r>
              <a:rPr lang="en-US" b="1" dirty="0" smtClean="0"/>
              <a:t>The Sin That Hath No Forgiveness</a:t>
            </a:r>
          </a:p>
          <a:p>
            <a:r>
              <a:rPr lang="en-US" b="1" dirty="0" smtClean="0"/>
              <a:t>Lessons from the Life of Moses</a:t>
            </a:r>
          </a:p>
          <a:p>
            <a:r>
              <a:rPr lang="en-US" b="1" dirty="0" smtClean="0"/>
              <a:t>The Benefits of Christian Fellowship</a:t>
            </a:r>
          </a:p>
          <a:p>
            <a:r>
              <a:rPr lang="en-US" b="1" dirty="0" smtClean="0"/>
              <a:t>The Marks of Jesus</a:t>
            </a:r>
          </a:p>
          <a:p>
            <a:r>
              <a:rPr lang="en-US" b="1" dirty="0" smtClean="0"/>
              <a:t>Ye Are a Holy Nation</a:t>
            </a:r>
          </a:p>
          <a:p>
            <a:r>
              <a:rPr lang="en-US" b="1" dirty="0" smtClean="0"/>
              <a:t>The Seven </a:t>
            </a:r>
            <a:r>
              <a:rPr lang="en-US" b="1" dirty="0" err="1" smtClean="0"/>
              <a:t>Dippings</a:t>
            </a:r>
            <a:r>
              <a:rPr lang="en-US" b="1" dirty="0" smtClean="0"/>
              <a:t> in the River Jordan</a:t>
            </a:r>
          </a:p>
          <a:p>
            <a:r>
              <a:rPr lang="en-US" b="1" dirty="0" smtClean="0"/>
              <a:t>Some of the Evidences of Consecration</a:t>
            </a:r>
          </a:p>
          <a:p>
            <a:r>
              <a:rPr lang="en-US" b="1" dirty="0" smtClean="0"/>
              <a:t>Praise</a:t>
            </a:r>
          </a:p>
          <a:p>
            <a:r>
              <a:rPr lang="en-US" b="1" dirty="0" smtClean="0"/>
              <a:t>Playing Kingdom</a:t>
            </a:r>
          </a:p>
          <a:p>
            <a:r>
              <a:rPr lang="en-US" b="1" dirty="0" smtClean="0"/>
              <a:t>A Thousand Years Are but as Yesterday</a:t>
            </a:r>
          </a:p>
          <a:p>
            <a:r>
              <a:rPr lang="en-US" b="1" dirty="0" smtClean="0"/>
              <a:t>Consecrated Thinking</a:t>
            </a:r>
          </a:p>
          <a:p>
            <a:r>
              <a:rPr lang="en-US" b="1" dirty="0" smtClean="0"/>
              <a:t>Be Ye Enlarged</a:t>
            </a:r>
          </a:p>
          <a:p>
            <a:r>
              <a:rPr lang="en-US" b="1" dirty="0" smtClean="0"/>
              <a:t>Discouragement</a:t>
            </a:r>
          </a:p>
          <a:p>
            <a:r>
              <a:rPr lang="en-US" b="1" dirty="0" smtClean="0">
                <a:solidFill>
                  <a:srgbClr val="C00000"/>
                </a:solidFill>
              </a:rPr>
              <a:t>How We Can Successfully Perform</a:t>
            </a:r>
          </a:p>
          <a:p>
            <a:r>
              <a:rPr lang="en-US" b="1" dirty="0" smtClean="0">
                <a:solidFill>
                  <a:srgbClr val="C00000"/>
                </a:solidFill>
              </a:rPr>
              <a:t>    the Part of a Brother</a:t>
            </a:r>
          </a:p>
          <a:p>
            <a:r>
              <a:rPr lang="en-US" b="1" dirty="0" smtClean="0"/>
              <a:t>Unblemished Priests</a:t>
            </a:r>
          </a:p>
          <a:p>
            <a:r>
              <a:rPr lang="en-US" b="1" dirty="0" smtClean="0"/>
              <a:t>The Scripture Studies Seen in the Bible</a:t>
            </a:r>
          </a:p>
          <a:p>
            <a:r>
              <a:rPr lang="en-US" b="1" dirty="0" smtClean="0"/>
              <a:t>An Analysis of  1 Corinthians Chapter 2</a:t>
            </a:r>
          </a:p>
          <a:p>
            <a:r>
              <a:rPr lang="en-US" b="1" dirty="0" smtClean="0"/>
              <a:t>Sell That Thou Hast and Give to the Poor</a:t>
            </a:r>
          </a:p>
          <a:p>
            <a:r>
              <a:rPr lang="en-US" b="1" dirty="0" smtClean="0"/>
              <a:t>Doing God’s Will</a:t>
            </a:r>
          </a:p>
          <a:p>
            <a:r>
              <a:rPr lang="en-US" b="1" dirty="0" smtClean="0"/>
              <a:t>God’s Providences in  Psalm 91</a:t>
            </a: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2393</TotalTime>
  <Words>1236</Words>
  <Application>Microsoft Office PowerPoint</Application>
  <PresentationFormat>On-screen Show (4:3)</PresentationFormat>
  <Paragraphs>103</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Tiffany Lt BT</vt:lpstr>
      <vt:lpstr>Beach</vt:lpstr>
      <vt:lpstr>Lucida Casual</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LESLIE</dc:creator>
  <cp:lastModifiedBy>Jerry</cp:lastModifiedBy>
  <cp:revision>202</cp:revision>
  <dcterms:created xsi:type="dcterms:W3CDTF">2010-12-08T19:19:58Z</dcterms:created>
  <dcterms:modified xsi:type="dcterms:W3CDTF">2015-03-12T17:42:18Z</dcterms:modified>
</cp:coreProperties>
</file>