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35"/>
  </p:notesMasterIdLst>
  <p:handoutMasterIdLst>
    <p:handoutMasterId r:id="rId36"/>
  </p:handoutMasterIdLst>
  <p:sldIdLst>
    <p:sldId id="256" r:id="rId3"/>
    <p:sldId id="290" r:id="rId4"/>
    <p:sldId id="315" r:id="rId5"/>
    <p:sldId id="294" r:id="rId6"/>
    <p:sldId id="295" r:id="rId7"/>
    <p:sldId id="296" r:id="rId8"/>
    <p:sldId id="293" r:id="rId9"/>
    <p:sldId id="297" r:id="rId10"/>
    <p:sldId id="299" r:id="rId11"/>
    <p:sldId id="298" r:id="rId12"/>
    <p:sldId id="289" r:id="rId13"/>
    <p:sldId id="302" r:id="rId14"/>
    <p:sldId id="317" r:id="rId15"/>
    <p:sldId id="300" r:id="rId16"/>
    <p:sldId id="303" r:id="rId17"/>
    <p:sldId id="318" r:id="rId18"/>
    <p:sldId id="304" r:id="rId19"/>
    <p:sldId id="305" r:id="rId20"/>
    <p:sldId id="270" r:id="rId21"/>
    <p:sldId id="319" r:id="rId22"/>
    <p:sldId id="321" r:id="rId23"/>
    <p:sldId id="306" r:id="rId24"/>
    <p:sldId id="313" r:id="rId25"/>
    <p:sldId id="314" r:id="rId26"/>
    <p:sldId id="278" r:id="rId27"/>
    <p:sldId id="309" r:id="rId28"/>
    <p:sldId id="280" r:id="rId29"/>
    <p:sldId id="316" r:id="rId30"/>
    <p:sldId id="322" r:id="rId31"/>
    <p:sldId id="323" r:id="rId32"/>
    <p:sldId id="277" r:id="rId33"/>
    <p:sldId id="292" r:id="rId3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5" pos="383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13" autoAdjust="0"/>
  </p:normalViewPr>
  <p:slideViewPr>
    <p:cSldViewPr>
      <p:cViewPr varScale="1">
        <p:scale>
          <a:sx n="51" d="100"/>
          <a:sy n="51" d="100"/>
        </p:scale>
        <p:origin x="-588" y="-90"/>
      </p:cViewPr>
      <p:guideLst>
        <p:guide orient="horz" pos="2160"/>
        <p:guide pos="3839"/>
      </p:guideLst>
    </p:cSldViewPr>
  </p:slideViewPr>
  <p:notesTextViewPr>
    <p:cViewPr>
      <p:scale>
        <a:sx n="1" d="1"/>
        <a:sy n="1" d="1"/>
      </p:scale>
      <p:origin x="0" y="0"/>
    </p:cViewPr>
  </p:notesTextViewPr>
  <p:sorterViewPr>
    <p:cViewPr>
      <p:scale>
        <a:sx n="66" d="100"/>
        <a:sy n="66" d="100"/>
      </p:scale>
      <p:origin x="0" y="720"/>
    </p:cViewPr>
  </p:sorterViewPr>
  <p:notesViewPr>
    <p:cSldViewPr>
      <p:cViewPr varScale="1">
        <p:scale>
          <a:sx n="63" d="100"/>
          <a:sy n="63" d="100"/>
        </p:scale>
        <p:origin x="2838"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pPr/>
              <a:t>3/28/2015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pPr/>
              <a:t>‹#›</a:t>
            </a:fld>
            <a:endParaRPr/>
          </a:p>
        </p:txBody>
      </p:sp>
    </p:spTree>
    <p:extLst>
      <p:ext uri="{BB962C8B-B14F-4D97-AF65-F5344CB8AC3E}">
        <p14:creationId xmlns=""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pPr/>
              <a:t>3/28/2015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pPr/>
              <a:t>‹#›</a:t>
            </a:fld>
            <a:endParaRPr/>
          </a:p>
        </p:txBody>
      </p:sp>
    </p:spTree>
    <p:extLst>
      <p:ext uri="{BB962C8B-B14F-4D97-AF65-F5344CB8AC3E}">
        <p14:creationId xmlns=""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smtClean="0"/>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52466975-C014-42E5-BFA6-B8D5FDD3B81F}" type="datetimeFigureOut">
              <a:rPr lang="en-US"/>
              <a:pPr/>
              <a:t>3/28/2015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p:transition spd="med">
    <p:fade/>
  </p:transition>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pPr/>
              <a:t>3/28/2015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pPr/>
              <a:t>3/28/2015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
        <p:nvSpPr>
          <p:cNvPr id="2" name="Vertical Title 1"/>
          <p:cNvSpPr>
            <a:spLocks noGrp="1"/>
          </p:cNvSpPr>
          <p:nvPr>
            <p:ph type="title" orient="vert"/>
          </p:nvPr>
        </p:nvSpPr>
        <p:spPr>
          <a:xfrm>
            <a:off x="9558667" y="685800"/>
            <a:ext cx="1295401" cy="5486400"/>
          </a:xfrm>
        </p:spPr>
        <p:txBody>
          <a:bodyPr vert="eaVert"/>
          <a:lstStyle/>
          <a:p>
            <a:r>
              <a:rPr lang="en-US" smtClean="0"/>
              <a:t>Click to edit Master title style</a:t>
            </a:r>
            <a:endParaRPr/>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pPr/>
              <a:t>3/28/2015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a:pPr/>
              <a:t>3/28/2015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2466975-C014-42E5-BFA6-B8D5FDD3B81F}" type="datetimeFigureOut">
              <a:rPr lang="en-US"/>
              <a:pPr/>
              <a:t>3/28/2015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2466975-C014-42E5-BFA6-B8D5FDD3B81F}" type="datetimeFigureOut">
              <a:rPr lang="en-US"/>
              <a:pPr/>
              <a:t>3/28/2015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93B167E-EA96-4147-81DE-549160052C22}" type="slidenum">
              <a:rPr/>
              <a:pPr/>
              <a:t>‹#›</a:t>
            </a:fld>
            <a:endParaRPr/>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2466975-C014-42E5-BFA6-B8D5FDD3B81F}" type="datetimeFigureOut">
              <a:rPr lang="en-US"/>
              <a:pPr/>
              <a:t>3/28/2015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93B167E-EA96-4147-81DE-549160052C22}" type="slidenum">
              <a:rPr/>
              <a:pPr/>
              <a:t>‹#›</a:t>
            </a:fld>
            <a:endParaRPr/>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2466975-C014-42E5-BFA6-B8D5FDD3B81F}" type="datetimeFigureOut">
              <a:rPr lang="en-US"/>
              <a:pPr/>
              <a:t>3/28/2015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93B167E-EA96-4147-81DE-549160052C22}" type="slidenum">
              <a:rPr/>
              <a:pPr/>
              <a:t>‹#›</a:t>
            </a:fld>
            <a:endParaRPr/>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pPr/>
              <a:t>3/28/2015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pPr/>
              <a:t>3/28/2015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
        <p:nvSpPr>
          <p:cNvPr id="3" name="Picture Placeholder 2"/>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smtClean="0"/>
              <a:t>Click to edit Master title style</a:t>
            </a:r>
            <a:endParaRPr/>
          </a:p>
        </p:txBody>
      </p:sp>
      <p:pic>
        <p:nvPicPr>
          <p:cNvPr id="13" name="Picture 12"/>
          <p:cNvPicPr>
            <a:picLocks noChangeAspect="1"/>
          </p:cNvPicPr>
          <p:nvPr/>
        </p:nvPicPr>
        <p:blipFill rotWithShape="1">
          <a:blip r:embed="rId13" cstate="print">
            <a:extLst>
              <a:ext uri="{28A0092B-C50C-407E-A947-70E740481C1C}">
                <a14:useLocalDpi xmlns=""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000">
                <a:solidFill>
                  <a:schemeClr val="tx1"/>
                </a:solidFill>
              </a:defRPr>
            </a:lvl1pPr>
          </a:lstStyle>
          <a:p>
            <a:fld id="{52466975-C014-42E5-BFA6-B8D5FDD3B81F}" type="datetimeFigureOut">
              <a:rPr lang="en-US"/>
              <a:pPr/>
              <a:t>3/28/2015</a:t>
            </a:fld>
            <a:endParaRPr/>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000">
                <a:solidFill>
                  <a:schemeClr val="tx1"/>
                </a:solidFill>
              </a:defRPr>
            </a:lvl1pPr>
          </a:lstStyle>
          <a:p>
            <a:fld id="{693B167E-EA96-4147-81DE-549160052C22}" type="slidenum">
              <a:rPr/>
              <a:pPr/>
              <a:t>‹#›</a:t>
            </a:fld>
            <a:endParaRPr/>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p:transition spd="med">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file:///C:\Documents%20and%20Settings\USER\My%20Documents\HTDB-WIN\htdbv5\htdb0046.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600200"/>
            <a:ext cx="9144000" cy="1752600"/>
          </a:xfrm>
        </p:spPr>
        <p:txBody>
          <a:bodyPr>
            <a:noAutofit/>
          </a:bodyPr>
          <a:lstStyle/>
          <a:p>
            <a:pPr algn="ctr"/>
            <a:r>
              <a:rPr lang="en-US" sz="8000" dirty="0" smtClean="0"/>
              <a:t>Never Sympathized Man Like This Man</a:t>
            </a:r>
            <a:endParaRPr lang="en-US" sz="8000" dirty="0"/>
          </a:p>
        </p:txBody>
      </p:sp>
      <p:sp>
        <p:nvSpPr>
          <p:cNvPr id="3" name="Subtitle 2"/>
          <p:cNvSpPr>
            <a:spLocks noGrp="1"/>
          </p:cNvSpPr>
          <p:nvPr>
            <p:ph type="subTitle" idx="1"/>
          </p:nvPr>
        </p:nvSpPr>
        <p:spPr>
          <a:xfrm>
            <a:off x="0" y="5562600"/>
            <a:ext cx="12188825" cy="533400"/>
          </a:xfrm>
        </p:spPr>
        <p:txBody>
          <a:bodyPr>
            <a:normAutofit/>
          </a:bodyPr>
          <a:lstStyle/>
          <a:p>
            <a:pPr algn="ctr"/>
            <a:r>
              <a:rPr lang="en-US" sz="3200" dirty="0" smtClean="0"/>
              <a:t>North Seattle </a:t>
            </a:r>
            <a:r>
              <a:rPr lang="en-US" sz="3200" smtClean="0"/>
              <a:t>Convention – March 29, </a:t>
            </a:r>
            <a:r>
              <a:rPr lang="en-US" sz="3200" dirty="0" smtClean="0"/>
              <a:t>2015</a:t>
            </a:r>
          </a:p>
          <a:p>
            <a:endParaRPr lang="en-US" sz="3200" dirty="0"/>
          </a:p>
        </p:txBody>
      </p:sp>
    </p:spTree>
    <p:extLst>
      <p:ext uri="{BB962C8B-B14F-4D97-AF65-F5344CB8AC3E}">
        <p14:creationId xmlns="" xmlns:p14="http://schemas.microsoft.com/office/powerpoint/2010/main" val="11617888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an touched Jesus garment.jpg"/>
          <p:cNvPicPr>
            <a:picLocks noChangeAspect="1"/>
          </p:cNvPicPr>
          <p:nvPr/>
        </p:nvPicPr>
        <p:blipFill>
          <a:blip r:embed="rId2" cstate="print"/>
          <a:stretch>
            <a:fillRect/>
          </a:stretch>
        </p:blipFill>
        <p:spPr>
          <a:xfrm>
            <a:off x="-763588" y="0"/>
            <a:ext cx="9639300" cy="6858000"/>
          </a:xfrm>
          <a:prstGeom prst="rect">
            <a:avLst/>
          </a:prstGeom>
        </p:spPr>
      </p:pic>
      <p:sp>
        <p:nvSpPr>
          <p:cNvPr id="4" name="TextBox 3"/>
          <p:cNvSpPr txBox="1"/>
          <p:nvPr/>
        </p:nvSpPr>
        <p:spPr>
          <a:xfrm>
            <a:off x="8913812" y="539889"/>
            <a:ext cx="3275013" cy="5632311"/>
          </a:xfrm>
          <a:prstGeom prst="rect">
            <a:avLst/>
          </a:prstGeom>
          <a:noFill/>
        </p:spPr>
        <p:txBody>
          <a:bodyPr wrap="square" rtlCol="0">
            <a:spAutoFit/>
          </a:bodyPr>
          <a:lstStyle/>
          <a:p>
            <a:pPr algn="ctr"/>
            <a:r>
              <a:rPr lang="en-US" sz="4000" b="1" dirty="0" smtClean="0"/>
              <a:t>Mark 5:34 He said to her, Daughter, your faith has made you well. Go in peace, and be whole from your plague.</a:t>
            </a:r>
            <a:endParaRPr lang="en-US" sz="4000" dirty="0"/>
          </a:p>
        </p:txBody>
      </p:sp>
    </p:spTree>
    <p:extLst>
      <p:ext uri="{BB962C8B-B14F-4D97-AF65-F5344CB8AC3E}">
        <p14:creationId xmlns="" xmlns:p14="http://schemas.microsoft.com/office/powerpoint/2010/main" val="24285568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14400"/>
            <a:ext cx="3732212" cy="5016758"/>
          </a:xfrm>
          <a:prstGeom prst="rect">
            <a:avLst/>
          </a:prstGeom>
          <a:noFill/>
        </p:spPr>
        <p:txBody>
          <a:bodyPr wrap="square" rtlCol="0">
            <a:spAutoFit/>
          </a:bodyPr>
          <a:lstStyle/>
          <a:p>
            <a:pPr algn="ctr"/>
            <a:r>
              <a:rPr lang="en-US" sz="4000" b="1" dirty="0" smtClean="0"/>
              <a:t>Luke 6:19  And the whole multitude sought to touch him: for there went virtue out of him, and healed </a:t>
            </a:r>
            <a:r>
              <a:rPr lang="en-US" sz="4000" b="1" i="1" dirty="0" smtClean="0"/>
              <a:t>them all. </a:t>
            </a:r>
            <a:endParaRPr lang="en-US" sz="4000" b="1" dirty="0"/>
          </a:p>
        </p:txBody>
      </p:sp>
      <p:pic>
        <p:nvPicPr>
          <p:cNvPr id="3" name="Picture 2" descr="crowd touching Jesus.jpg"/>
          <p:cNvPicPr>
            <a:picLocks noChangeAspect="1"/>
          </p:cNvPicPr>
          <p:nvPr/>
        </p:nvPicPr>
        <p:blipFill>
          <a:blip r:embed="rId2" cstate="print"/>
          <a:stretch>
            <a:fillRect/>
          </a:stretch>
        </p:blipFill>
        <p:spPr>
          <a:xfrm>
            <a:off x="3732212" y="-1"/>
            <a:ext cx="8456613" cy="10840001"/>
          </a:xfrm>
          <a:prstGeom prst="rect">
            <a:avLst/>
          </a:prstGeom>
        </p:spPr>
      </p:pic>
    </p:spTree>
    <p:extLst>
      <p:ext uri="{BB962C8B-B14F-4D97-AF65-F5344CB8AC3E}">
        <p14:creationId xmlns="" xmlns:p14="http://schemas.microsoft.com/office/powerpoint/2010/main" val="266016162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as shepherd.jpg"/>
          <p:cNvPicPr>
            <a:picLocks noChangeAspect="1"/>
          </p:cNvPicPr>
          <p:nvPr/>
        </p:nvPicPr>
        <p:blipFill>
          <a:blip r:embed="rId2" cstate="print"/>
          <a:stretch>
            <a:fillRect/>
          </a:stretch>
        </p:blipFill>
        <p:spPr>
          <a:xfrm>
            <a:off x="-1588" y="0"/>
            <a:ext cx="9144000" cy="6858000"/>
          </a:xfrm>
          <a:prstGeom prst="rect">
            <a:avLst/>
          </a:prstGeom>
        </p:spPr>
      </p:pic>
      <p:sp>
        <p:nvSpPr>
          <p:cNvPr id="3" name="TextBox 2"/>
          <p:cNvSpPr txBox="1"/>
          <p:nvPr/>
        </p:nvSpPr>
        <p:spPr>
          <a:xfrm>
            <a:off x="9218612" y="1085195"/>
            <a:ext cx="2894013" cy="4401205"/>
          </a:xfrm>
          <a:prstGeom prst="rect">
            <a:avLst/>
          </a:prstGeom>
          <a:noFill/>
        </p:spPr>
        <p:txBody>
          <a:bodyPr wrap="square" rtlCol="0">
            <a:spAutoFit/>
          </a:bodyPr>
          <a:lstStyle/>
          <a:p>
            <a:pPr algn="ctr"/>
            <a:r>
              <a:rPr lang="en-US" sz="4000" b="1" dirty="0" smtClean="0"/>
              <a:t>How did Jesus react to the multitudes and the drain on his vitality?</a:t>
            </a:r>
            <a:endParaRPr lang="en-US" sz="4000" b="1" dirty="0"/>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as shepherd.jpg"/>
          <p:cNvPicPr>
            <a:picLocks noChangeAspect="1"/>
          </p:cNvPicPr>
          <p:nvPr/>
        </p:nvPicPr>
        <p:blipFill>
          <a:blip r:embed="rId2" cstate="print"/>
          <a:stretch>
            <a:fillRect/>
          </a:stretch>
        </p:blipFill>
        <p:spPr>
          <a:xfrm>
            <a:off x="-1588" y="0"/>
            <a:ext cx="9144000" cy="6858000"/>
          </a:xfrm>
          <a:prstGeom prst="rect">
            <a:avLst/>
          </a:prstGeom>
        </p:spPr>
      </p:pic>
      <p:sp>
        <p:nvSpPr>
          <p:cNvPr id="3" name="TextBox 2"/>
          <p:cNvSpPr txBox="1"/>
          <p:nvPr/>
        </p:nvSpPr>
        <p:spPr>
          <a:xfrm>
            <a:off x="9066212" y="616089"/>
            <a:ext cx="3122613" cy="5632311"/>
          </a:xfrm>
          <a:prstGeom prst="rect">
            <a:avLst/>
          </a:prstGeom>
          <a:noFill/>
        </p:spPr>
        <p:txBody>
          <a:bodyPr wrap="square" rtlCol="0">
            <a:spAutoFit/>
          </a:bodyPr>
          <a:lstStyle/>
          <a:p>
            <a:pPr algn="ctr"/>
            <a:r>
              <a:rPr lang="en-US" sz="3600" b="1" dirty="0" smtClean="0"/>
              <a:t>He gave his disciples power over unclean spirits to cast them out and to heal every kind of disease and sickness.</a:t>
            </a:r>
          </a:p>
          <a:p>
            <a:pPr algn="ctr"/>
            <a:r>
              <a:rPr lang="en-US" sz="3600" b="1" dirty="0" smtClean="0"/>
              <a:t>Matthew 10:1</a:t>
            </a:r>
            <a:endParaRPr lang="en-US" sz="3600" b="1" dirty="0"/>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susfeeds5000story.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9218612" y="962085"/>
            <a:ext cx="2817813" cy="4524315"/>
          </a:xfrm>
          <a:prstGeom prst="rect">
            <a:avLst/>
          </a:prstGeom>
          <a:noFill/>
        </p:spPr>
        <p:txBody>
          <a:bodyPr wrap="square" rtlCol="0">
            <a:spAutoFit/>
          </a:bodyPr>
          <a:lstStyle/>
          <a:p>
            <a:pPr algn="ctr"/>
            <a:r>
              <a:rPr lang="en-US" sz="4800" b="1" dirty="0" smtClean="0"/>
              <a:t>Does the Shepherd leave his sheep when he is tired?</a:t>
            </a:r>
            <a:endParaRPr lang="en-US" sz="4800" b="1" dirty="0"/>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ling blind.jpg"/>
          <p:cNvPicPr>
            <a:picLocks noChangeAspect="1"/>
          </p:cNvPicPr>
          <p:nvPr/>
        </p:nvPicPr>
        <p:blipFill>
          <a:blip r:embed="rId2" cstate="print"/>
          <a:stretch>
            <a:fillRect/>
          </a:stretch>
        </p:blipFill>
        <p:spPr>
          <a:xfrm>
            <a:off x="0" y="0"/>
            <a:ext cx="9218612" cy="6911145"/>
          </a:xfrm>
          <a:prstGeom prst="rect">
            <a:avLst/>
          </a:prstGeom>
        </p:spPr>
      </p:pic>
      <p:sp>
        <p:nvSpPr>
          <p:cNvPr id="6" name="TextBox 5"/>
          <p:cNvSpPr txBox="1"/>
          <p:nvPr/>
        </p:nvSpPr>
        <p:spPr>
          <a:xfrm>
            <a:off x="9294812" y="152400"/>
            <a:ext cx="2741613" cy="6863417"/>
          </a:xfrm>
          <a:prstGeom prst="rect">
            <a:avLst/>
          </a:prstGeom>
          <a:noFill/>
        </p:spPr>
        <p:txBody>
          <a:bodyPr wrap="square" rtlCol="0">
            <a:spAutoFit/>
          </a:bodyPr>
          <a:lstStyle/>
          <a:p>
            <a:pPr algn="ctr"/>
            <a:r>
              <a:rPr lang="en-US" sz="4000" b="1" dirty="0" smtClean="0"/>
              <a:t>He has done all things well. He makes both the deaf to hear and the dumb to speak. Mark 7:37 </a:t>
            </a:r>
          </a:p>
          <a:p>
            <a:pPr algn="ctr"/>
            <a:endParaRPr lang="en-US" sz="4000" b="1" dirty="0"/>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jesus and fisherman"/>
          <p:cNvPicPr>
            <a:picLocks noChangeAspect="1" noChangeArrowheads="1"/>
          </p:cNvPicPr>
          <p:nvPr/>
        </p:nvPicPr>
        <p:blipFill>
          <a:blip r:embed="rId2" cstate="print"/>
          <a:srcRect/>
          <a:stretch>
            <a:fillRect/>
          </a:stretch>
        </p:blipFill>
        <p:spPr bwMode="auto">
          <a:xfrm>
            <a:off x="0" y="-381001"/>
            <a:ext cx="6704012" cy="7952041"/>
          </a:xfrm>
          <a:prstGeom prst="rect">
            <a:avLst/>
          </a:prstGeom>
          <a:noFill/>
        </p:spPr>
      </p:pic>
      <p:sp>
        <p:nvSpPr>
          <p:cNvPr id="4" name="TextBox 3"/>
          <p:cNvSpPr txBox="1"/>
          <p:nvPr/>
        </p:nvSpPr>
        <p:spPr>
          <a:xfrm>
            <a:off x="6932612" y="1677412"/>
            <a:ext cx="4876800" cy="3046988"/>
          </a:xfrm>
          <a:prstGeom prst="rect">
            <a:avLst/>
          </a:prstGeom>
          <a:noFill/>
        </p:spPr>
        <p:txBody>
          <a:bodyPr wrap="square" rtlCol="0">
            <a:spAutoFit/>
          </a:bodyPr>
          <a:lstStyle/>
          <a:p>
            <a:pPr algn="ctr"/>
            <a:r>
              <a:rPr lang="en-US" sz="4800" b="1" dirty="0" smtClean="0"/>
              <a:t>And the common people heard him gladly.</a:t>
            </a:r>
          </a:p>
          <a:p>
            <a:pPr algn="ctr"/>
            <a:r>
              <a:rPr lang="en-US" sz="4800" b="1" dirty="0" smtClean="0"/>
              <a:t>Mark 12:37</a:t>
            </a:r>
            <a:endParaRPr lang="en-US" sz="4800" b="1" dirty="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sus and centurion 2.jpg"/>
          <p:cNvPicPr>
            <a:picLocks noChangeAspect="1"/>
          </p:cNvPicPr>
          <p:nvPr/>
        </p:nvPicPr>
        <p:blipFill>
          <a:blip r:embed="rId2" cstate="print"/>
          <a:stretch>
            <a:fillRect/>
          </a:stretch>
        </p:blipFill>
        <p:spPr>
          <a:xfrm>
            <a:off x="-763588" y="0"/>
            <a:ext cx="9980612" cy="7718340"/>
          </a:xfrm>
          <a:prstGeom prst="rect">
            <a:avLst/>
          </a:prstGeom>
        </p:spPr>
      </p:pic>
      <p:sp>
        <p:nvSpPr>
          <p:cNvPr id="4" name="TextBox 3"/>
          <p:cNvSpPr txBox="1"/>
          <p:nvPr/>
        </p:nvSpPr>
        <p:spPr>
          <a:xfrm>
            <a:off x="9218612" y="1381304"/>
            <a:ext cx="2970213" cy="3724096"/>
          </a:xfrm>
          <a:prstGeom prst="rect">
            <a:avLst/>
          </a:prstGeom>
          <a:noFill/>
        </p:spPr>
        <p:txBody>
          <a:bodyPr wrap="square" rtlCol="0">
            <a:spAutoFit/>
          </a:bodyPr>
          <a:lstStyle/>
          <a:p>
            <a:pPr algn="ctr"/>
            <a:r>
              <a:rPr lang="en-US" sz="4000" b="1" dirty="0" smtClean="0"/>
              <a:t>I have not found such great faith with anyone in Israel. </a:t>
            </a:r>
            <a:r>
              <a:rPr lang="en-US" sz="3600" b="1" dirty="0" smtClean="0"/>
              <a:t>Matthew 8:10</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tha 2.bmp"/>
          <p:cNvPicPr>
            <a:picLocks noChangeAspect="1"/>
          </p:cNvPicPr>
          <p:nvPr/>
        </p:nvPicPr>
        <p:blipFill>
          <a:blip r:embed="rId2" cstate="print"/>
          <a:stretch>
            <a:fillRect/>
          </a:stretch>
        </p:blipFill>
        <p:spPr>
          <a:xfrm>
            <a:off x="0" y="-228600"/>
            <a:ext cx="12188825" cy="8606908"/>
          </a:xfrm>
          <a:prstGeom prst="rect">
            <a:avLst/>
          </a:prstGeom>
        </p:spPr>
      </p:pic>
      <p:sp>
        <p:nvSpPr>
          <p:cNvPr id="3" name="TextBox 2"/>
          <p:cNvSpPr txBox="1"/>
          <p:nvPr/>
        </p:nvSpPr>
        <p:spPr>
          <a:xfrm>
            <a:off x="0" y="5257800"/>
            <a:ext cx="12188825" cy="1323439"/>
          </a:xfrm>
          <a:prstGeom prst="rect">
            <a:avLst/>
          </a:prstGeom>
          <a:noFill/>
        </p:spPr>
        <p:txBody>
          <a:bodyPr wrap="square" rtlCol="0">
            <a:spAutoFit/>
          </a:bodyPr>
          <a:lstStyle/>
          <a:p>
            <a:r>
              <a:rPr lang="en-US" sz="4000" b="1" dirty="0" smtClean="0">
                <a:ln>
                  <a:solidFill>
                    <a:schemeClr val="tx2"/>
                  </a:solidFill>
                </a:ln>
                <a:solidFill>
                  <a:schemeClr val="bg1"/>
                </a:solidFill>
              </a:rPr>
              <a:t>Thy sins are forgiven . . . Thy faith hath saved thee, go in peace.  Luke 7:48, 50</a:t>
            </a:r>
            <a:endParaRPr lang="en-US" sz="4000" b="1" dirty="0">
              <a:ln>
                <a:solidFill>
                  <a:schemeClr val="tx2"/>
                </a:solidFill>
              </a:ln>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8685212" cy="6930012"/>
          </a:xfrm>
          <a:prstGeom prst="rect">
            <a:avLst/>
          </a:prstGeom>
        </p:spPr>
      </p:pic>
      <p:sp>
        <p:nvSpPr>
          <p:cNvPr id="3" name="TextBox 2"/>
          <p:cNvSpPr txBox="1"/>
          <p:nvPr/>
        </p:nvSpPr>
        <p:spPr>
          <a:xfrm>
            <a:off x="8685212" y="1085195"/>
            <a:ext cx="3503613" cy="4401205"/>
          </a:xfrm>
          <a:prstGeom prst="rect">
            <a:avLst/>
          </a:prstGeom>
          <a:noFill/>
        </p:spPr>
        <p:txBody>
          <a:bodyPr wrap="square" rtlCol="0">
            <a:spAutoFit/>
          </a:bodyPr>
          <a:lstStyle/>
          <a:p>
            <a:pPr algn="ctr"/>
            <a:r>
              <a:rPr lang="en-US" sz="4000" b="1" dirty="0" smtClean="0"/>
              <a:t>Her sins, which are many, have been forgiven, for she loved much.  Matthew 7:47</a:t>
            </a:r>
            <a:endParaRPr lang="en-US" sz="4000" b="1" dirty="0"/>
          </a:p>
        </p:txBody>
      </p:sp>
    </p:spTree>
    <p:extLst>
      <p:ext uri="{BB962C8B-B14F-4D97-AF65-F5344CB8AC3E}">
        <p14:creationId xmlns="" xmlns:p14="http://schemas.microsoft.com/office/powerpoint/2010/main" val="71145979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88" y="1243548"/>
            <a:ext cx="3886200" cy="3785652"/>
          </a:xfrm>
          <a:prstGeom prst="rect">
            <a:avLst/>
          </a:prstGeom>
          <a:noFill/>
        </p:spPr>
        <p:txBody>
          <a:bodyPr wrap="square" rtlCol="0">
            <a:spAutoFit/>
          </a:bodyPr>
          <a:lstStyle/>
          <a:p>
            <a:pPr algn="ctr"/>
            <a:r>
              <a:rPr lang="en-US" sz="4800" b="1" dirty="0" smtClean="0">
                <a:latin typeface="Times New Roman" pitchFamily="18" charset="0"/>
                <a:cs typeface="Times New Roman" pitchFamily="18" charset="0"/>
              </a:rPr>
              <a:t>How can a perfect man be the most sympathetic one of all?  </a:t>
            </a: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60812" y="0"/>
            <a:ext cx="4247342" cy="6858000"/>
          </a:xfrm>
          <a:prstGeom prst="rect">
            <a:avLst/>
          </a:prstGeom>
        </p:spPr>
      </p:pic>
      <p:sp>
        <p:nvSpPr>
          <p:cNvPr id="5" name="TextBox 4"/>
          <p:cNvSpPr txBox="1"/>
          <p:nvPr/>
        </p:nvSpPr>
        <p:spPr>
          <a:xfrm>
            <a:off x="8228012" y="2035076"/>
            <a:ext cx="3960813" cy="2308324"/>
          </a:xfrm>
          <a:prstGeom prst="rect">
            <a:avLst/>
          </a:prstGeom>
          <a:noFill/>
        </p:spPr>
        <p:txBody>
          <a:bodyPr wrap="square" rtlCol="0">
            <a:spAutoFit/>
          </a:bodyPr>
          <a:lstStyle/>
          <a:p>
            <a:pPr algn="ctr"/>
            <a:r>
              <a:rPr lang="en-US" sz="4800" b="1" dirty="0" smtClean="0">
                <a:latin typeface="Times New Roman" pitchFamily="18" charset="0"/>
                <a:cs typeface="Times New Roman" pitchFamily="18" charset="0"/>
              </a:rPr>
              <a:t>to a race of fallen human beings?</a:t>
            </a:r>
            <a:endParaRPr lang="en-US" sz="48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24285568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ren.TIFF"/>
          <p:cNvPicPr>
            <a:picLocks noChangeAspect="1"/>
          </p:cNvPicPr>
          <p:nvPr/>
        </p:nvPicPr>
        <p:blipFill>
          <a:blip r:embed="rId2" cstate="print"/>
          <a:stretch>
            <a:fillRect/>
          </a:stretch>
        </p:blipFill>
        <p:spPr>
          <a:xfrm>
            <a:off x="-108269" y="0"/>
            <a:ext cx="6074229" cy="6858000"/>
          </a:xfrm>
          <a:prstGeom prst="rect">
            <a:avLst/>
          </a:prstGeo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46812" y="-1"/>
            <a:ext cx="5942013" cy="693234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widows-mite.jpg"/>
          <p:cNvPicPr/>
          <p:nvPr/>
        </p:nvPicPr>
        <p:blipFill>
          <a:blip r:embed="rId2" cstate="print"/>
          <a:srcRect t="14406" b="5808"/>
          <a:stretch>
            <a:fillRect/>
          </a:stretch>
        </p:blipFill>
        <p:spPr>
          <a:xfrm>
            <a:off x="-382588" y="0"/>
            <a:ext cx="6856412" cy="6858000"/>
          </a:xfrm>
          <a:prstGeom prst="rect">
            <a:avLst/>
          </a:prstGeom>
        </p:spPr>
      </p:pic>
      <p:pic>
        <p:nvPicPr>
          <p:cNvPr id="3" name="Picture 2" descr="Jesus heals man let down through roof.jpg"/>
          <p:cNvPicPr>
            <a:picLocks noChangeAspect="1"/>
          </p:cNvPicPr>
          <p:nvPr/>
        </p:nvPicPr>
        <p:blipFill>
          <a:blip r:embed="rId3" cstate="print"/>
          <a:stretch>
            <a:fillRect/>
          </a:stretch>
        </p:blipFill>
        <p:spPr>
          <a:xfrm>
            <a:off x="5943600" y="0"/>
            <a:ext cx="6323012" cy="8884388"/>
          </a:xfrm>
          <a:prstGeom prst="rect">
            <a:avLst/>
          </a:prstGeom>
        </p:spPr>
      </p:pic>
    </p:spTree>
    <p:extLst>
      <p:ext uri="{BB962C8B-B14F-4D97-AF65-F5344CB8AC3E}">
        <p14:creationId xmlns="" xmlns:p14="http://schemas.microsoft.com/office/powerpoint/2010/main" val="1328777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esus heals by pool of Siloam.jpg"/>
          <p:cNvPicPr>
            <a:picLocks noChangeAspect="1"/>
          </p:cNvPicPr>
          <p:nvPr/>
        </p:nvPicPr>
        <p:blipFill>
          <a:blip r:embed="rId2" cstate="print"/>
          <a:stretch>
            <a:fillRect/>
          </a:stretch>
        </p:blipFill>
        <p:spPr>
          <a:xfrm>
            <a:off x="1293812" y="-485210"/>
            <a:ext cx="9752013" cy="7582190"/>
          </a:xfrm>
          <a:prstGeom prst="rect">
            <a:avLst/>
          </a:prstGeom>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malchus.jpg"/>
          <p:cNvPicPr>
            <a:picLocks noChangeAspect="1"/>
          </p:cNvPicPr>
          <p:nvPr/>
        </p:nvPicPr>
        <p:blipFill>
          <a:blip r:embed="rId2" cstate="print"/>
          <a:stretch>
            <a:fillRect/>
          </a:stretch>
        </p:blipFill>
        <p:spPr>
          <a:xfrm>
            <a:off x="-1" y="0"/>
            <a:ext cx="12188825" cy="8629688"/>
          </a:xfrm>
          <a:prstGeom prst="rect">
            <a:avLst/>
          </a:prstGeom>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per healed.png"/>
          <p:cNvPicPr>
            <a:picLocks noChangeAspect="1"/>
          </p:cNvPicPr>
          <p:nvPr/>
        </p:nvPicPr>
        <p:blipFill>
          <a:blip r:embed="rId2" cstate="print"/>
          <a:stretch>
            <a:fillRect/>
          </a:stretch>
        </p:blipFill>
        <p:spPr>
          <a:xfrm>
            <a:off x="1066800" y="0"/>
            <a:ext cx="9980612" cy="6925323"/>
          </a:xfrm>
          <a:prstGeom prst="rect">
            <a:avLst/>
          </a:prstGeom>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ughter before being raised.jpg"/>
          <p:cNvPicPr>
            <a:picLocks noChangeAspect="1"/>
          </p:cNvPicPr>
          <p:nvPr/>
        </p:nvPicPr>
        <p:blipFill>
          <a:blip r:embed="rId2" cstate="print"/>
          <a:stretch>
            <a:fillRect/>
          </a:stretch>
        </p:blipFill>
        <p:spPr>
          <a:xfrm>
            <a:off x="1787976" y="0"/>
            <a:ext cx="8612873" cy="6858000"/>
          </a:xfrm>
          <a:prstGeom prst="rect">
            <a:avLst/>
          </a:prstGeom>
        </p:spPr>
      </p:pic>
    </p:spTree>
    <p:extLst>
      <p:ext uri="{BB962C8B-B14F-4D97-AF65-F5344CB8AC3E}">
        <p14:creationId xmlns="" xmlns:p14="http://schemas.microsoft.com/office/powerpoint/2010/main" val="3199930548"/>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irus daughter.jpg"/>
          <p:cNvPicPr>
            <a:picLocks noChangeAspect="1"/>
          </p:cNvPicPr>
          <p:nvPr/>
        </p:nvPicPr>
        <p:blipFill>
          <a:blip r:embed="rId2" cstate="print"/>
          <a:stretch>
            <a:fillRect/>
          </a:stretch>
        </p:blipFill>
        <p:spPr>
          <a:xfrm>
            <a:off x="1522412" y="0"/>
            <a:ext cx="9144000" cy="6858000"/>
          </a:xfrm>
          <a:prstGeom prst="rect">
            <a:avLst/>
          </a:prstGeom>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74812" y="-914400"/>
            <a:ext cx="8458200" cy="9446238"/>
          </a:xfrm>
          <a:prstGeom prst="rect">
            <a:avLst/>
          </a:prstGeom>
        </p:spPr>
      </p:pic>
    </p:spTree>
    <p:extLst>
      <p:ext uri="{BB962C8B-B14F-4D97-AF65-F5344CB8AC3E}">
        <p14:creationId xmlns="" xmlns:p14="http://schemas.microsoft.com/office/powerpoint/2010/main" val="220660618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4494212" cy="7277280"/>
          </a:xfrm>
          <a:prstGeom prst="rect">
            <a:avLst/>
          </a:prstGeom>
        </p:spPr>
      </p:pic>
      <p:sp>
        <p:nvSpPr>
          <p:cNvPr id="3" name="TextBox 2"/>
          <p:cNvSpPr txBox="1"/>
          <p:nvPr/>
        </p:nvSpPr>
        <p:spPr>
          <a:xfrm>
            <a:off x="4570412" y="304800"/>
            <a:ext cx="7618413" cy="7478970"/>
          </a:xfrm>
          <a:prstGeom prst="rect">
            <a:avLst/>
          </a:prstGeom>
          <a:noFill/>
        </p:spPr>
        <p:txBody>
          <a:bodyPr wrap="square" rtlCol="0">
            <a:spAutoFit/>
          </a:bodyPr>
          <a:lstStyle/>
          <a:p>
            <a:pPr>
              <a:buFont typeface="Arial" pitchFamily="34" charset="0"/>
              <a:buChar char="•"/>
            </a:pPr>
            <a:r>
              <a:rPr lang="en-US" sz="3200" dirty="0" smtClean="0"/>
              <a:t>John 10:11, 18  I am the Good Shepherd. The Good Shepherd lays down His life for the sheep . . . No one takes my life from me, but I lay it down of my own accord. I have power to lay it down, and I have power to take it up again.</a:t>
            </a:r>
          </a:p>
          <a:p>
            <a:endParaRPr lang="en-US" sz="1600" dirty="0" smtClean="0"/>
          </a:p>
          <a:p>
            <a:pPr>
              <a:buFont typeface="Arial" pitchFamily="34" charset="0"/>
              <a:buChar char="•"/>
            </a:pPr>
            <a:r>
              <a:rPr lang="en-US" sz="3200" dirty="0" smtClean="0"/>
              <a:t>Isaiah 53:10 , 12  His life was an offering for sin . . He has poured out His soul unto death.    </a:t>
            </a:r>
          </a:p>
          <a:p>
            <a:endParaRPr lang="en-US" sz="1600" dirty="0" smtClean="0"/>
          </a:p>
          <a:p>
            <a:r>
              <a:rPr lang="en-US" sz="3200" dirty="0" smtClean="0"/>
              <a:t>2 Corinthians 5:21 -  He made Him who knew no sin to be a sin offering on our behalf, that we might become the righteousness of God in Him.</a:t>
            </a:r>
          </a:p>
          <a:p>
            <a:endParaRPr lang="en-US" sz="3200" dirty="0" smtClean="0"/>
          </a:p>
          <a:p>
            <a:pPr>
              <a:buFont typeface="Arial" pitchFamily="34" charset="0"/>
              <a:buChar char="•"/>
            </a:pPr>
            <a:endParaRPr lang="en-US" sz="32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 y="76200"/>
            <a:ext cx="12188825" cy="953277"/>
          </a:xfrm>
        </p:spPr>
        <p:txBody>
          <a:bodyPr/>
          <a:lstStyle/>
          <a:p>
            <a:pPr algn="ctr"/>
            <a:r>
              <a:rPr lang="en-US" dirty="0" smtClean="0"/>
              <a:t>Never Sympathized Man Like This Man</a:t>
            </a:r>
            <a:endParaRPr lang="en-US" dirty="0"/>
          </a:p>
        </p:txBody>
      </p:sp>
      <p:sp>
        <p:nvSpPr>
          <p:cNvPr id="14" name="Content Placeholder 13"/>
          <p:cNvSpPr>
            <a:spLocks noGrp="1"/>
          </p:cNvSpPr>
          <p:nvPr>
            <p:ph idx="1"/>
          </p:nvPr>
        </p:nvSpPr>
        <p:spPr>
          <a:xfrm>
            <a:off x="-1" y="1828800"/>
            <a:ext cx="12188825" cy="4724400"/>
          </a:xfrm>
        </p:spPr>
        <p:txBody>
          <a:bodyPr>
            <a:noAutofit/>
          </a:bodyPr>
          <a:lstStyle/>
          <a:p>
            <a:pPr>
              <a:buNone/>
            </a:pPr>
            <a:r>
              <a:rPr lang="en-US" sz="3600" dirty="0" smtClean="0"/>
              <a:t>E126-127  The object for which our Lord came into the world was not to simply manifest power without cost to himself, but, as he himself explained it, the Son of Man came to minister to others, and to </a:t>
            </a:r>
            <a:r>
              <a:rPr lang="en-US" sz="3600" i="1" dirty="0" smtClean="0"/>
              <a:t>give his life</a:t>
            </a:r>
            <a:r>
              <a:rPr lang="en-US" sz="3600" dirty="0" smtClean="0"/>
              <a:t> a ransom for many. True, the wages of sin was not suffering, but death; and hence suffering on our Lord's part would not alone pay the wages of sin for us; it was absolutely necessary that he should "</a:t>
            </a:r>
            <a:r>
              <a:rPr lang="en-US" sz="3600" i="1" dirty="0" smtClean="0"/>
              <a:t>taste death</a:t>
            </a:r>
            <a:r>
              <a:rPr lang="en-US" sz="3600" dirty="0" smtClean="0"/>
              <a:t> for every man." Hence we read, "Christ </a:t>
            </a:r>
            <a:r>
              <a:rPr lang="en-US" sz="3600" i="1" dirty="0" smtClean="0"/>
              <a:t>died for our sins</a:t>
            </a:r>
            <a:r>
              <a:rPr lang="en-US" sz="3600" dirty="0" smtClean="0"/>
              <a:t>, according to the Scriptures." (</a:t>
            </a:r>
            <a:r>
              <a:rPr lang="en-US" sz="3600" b="1" i="1" dirty="0" smtClean="0">
                <a:hlinkClick r:id="rId2"/>
              </a:rPr>
              <a:t>1 Cor. 15:3</a:t>
            </a:r>
            <a:r>
              <a:rPr lang="en-US" sz="3600" b="1" i="1" dirty="0" smtClean="0"/>
              <a:t>)</a:t>
            </a:r>
            <a:endParaRPr lang="en-US" sz="3600" b="1" dirty="0"/>
          </a:p>
        </p:txBody>
      </p:sp>
    </p:spTree>
    <p:extLst>
      <p:ext uri="{BB962C8B-B14F-4D97-AF65-F5344CB8AC3E}">
        <p14:creationId xmlns="" xmlns:p14="http://schemas.microsoft.com/office/powerpoint/2010/main" val="32118775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eiades.TIFF"/>
          <p:cNvPicPr>
            <a:picLocks noChangeAspect="1"/>
          </p:cNvPicPr>
          <p:nvPr/>
        </p:nvPicPr>
        <p:blipFill>
          <a:blip r:embed="rId2" cstate="print"/>
          <a:stretch>
            <a:fillRect/>
          </a:stretch>
        </p:blipFill>
        <p:spPr>
          <a:xfrm>
            <a:off x="-1" y="0"/>
            <a:ext cx="12188825" cy="7237560"/>
          </a:xfrm>
          <a:prstGeom prst="rect">
            <a:avLst/>
          </a:prstGeom>
        </p:spPr>
      </p:pic>
      <p:sp>
        <p:nvSpPr>
          <p:cNvPr id="3" name="TextBox 2"/>
          <p:cNvSpPr txBox="1"/>
          <p:nvPr/>
        </p:nvSpPr>
        <p:spPr>
          <a:xfrm>
            <a:off x="227012" y="557748"/>
            <a:ext cx="7696199" cy="3785652"/>
          </a:xfrm>
          <a:prstGeom prst="rect">
            <a:avLst/>
          </a:prstGeom>
          <a:noFill/>
        </p:spPr>
        <p:txBody>
          <a:bodyPr wrap="square" rtlCol="0">
            <a:spAutoFit/>
          </a:bodyPr>
          <a:lstStyle/>
          <a:p>
            <a:pPr algn="ctr"/>
            <a:r>
              <a:rPr lang="en-US" sz="4000" b="1" dirty="0" smtClean="0">
                <a:solidFill>
                  <a:schemeClr val="bg1"/>
                </a:solidFill>
              </a:rPr>
              <a:t>Proverbs 8:30 -  then I was beside him, like a master worker; and I was daily his delight, rejoicing before him always,</a:t>
            </a:r>
          </a:p>
          <a:p>
            <a:pPr algn="ctr"/>
            <a:endParaRPr lang="en-US" sz="4000" b="1" dirty="0" smtClean="0">
              <a:solidFill>
                <a:schemeClr val="bg1"/>
              </a:solidFill>
            </a:endParaRPr>
          </a:p>
          <a:p>
            <a:pPr algn="ctr"/>
            <a:endParaRPr lang="en-US" sz="4000" b="1" dirty="0">
              <a:solidFill>
                <a:schemeClr val="bg1"/>
              </a:solidFill>
            </a:endParaRPr>
          </a:p>
        </p:txBody>
      </p:sp>
      <p:sp>
        <p:nvSpPr>
          <p:cNvPr id="4" name="TextBox 3"/>
          <p:cNvSpPr txBox="1"/>
          <p:nvPr/>
        </p:nvSpPr>
        <p:spPr>
          <a:xfrm>
            <a:off x="379412" y="5105400"/>
            <a:ext cx="6781800" cy="3170099"/>
          </a:xfrm>
          <a:prstGeom prst="rect">
            <a:avLst/>
          </a:prstGeom>
          <a:noFill/>
        </p:spPr>
        <p:txBody>
          <a:bodyPr wrap="square" rtlCol="0">
            <a:spAutoFit/>
          </a:bodyPr>
          <a:lstStyle/>
          <a:p>
            <a:pPr algn="ctr"/>
            <a:r>
              <a:rPr lang="en-US" sz="4000" b="1" dirty="0" smtClean="0">
                <a:solidFill>
                  <a:schemeClr val="bg1"/>
                </a:solidFill>
              </a:rPr>
              <a:t>Proverbs 8:31 -  rejoicing in his inhabited world and delighting in the human race.</a:t>
            </a:r>
          </a:p>
          <a:p>
            <a:pPr algn="ctr"/>
            <a:endParaRPr lang="en-US" sz="4000" b="1" dirty="0" smtClean="0">
              <a:solidFill>
                <a:schemeClr val="bg1"/>
              </a:solidFill>
            </a:endParaRPr>
          </a:p>
          <a:p>
            <a:pPr algn="ctr"/>
            <a:endParaRPr lang="en-US" sz="4000" b="1" dirty="0">
              <a:solidFill>
                <a:schemeClr val="bg1"/>
              </a:solidFill>
            </a:endParaRPr>
          </a:p>
        </p:txBody>
      </p:sp>
    </p:spTree>
    <p:extLst>
      <p:ext uri="{BB962C8B-B14F-4D97-AF65-F5344CB8AC3E}">
        <p14:creationId xmlns="" xmlns:p14="http://schemas.microsoft.com/office/powerpoint/2010/main" val="193964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 y="76200"/>
            <a:ext cx="12188825" cy="953277"/>
          </a:xfrm>
        </p:spPr>
        <p:txBody>
          <a:bodyPr/>
          <a:lstStyle/>
          <a:p>
            <a:pPr algn="ctr"/>
            <a:r>
              <a:rPr lang="en-US" dirty="0" smtClean="0"/>
              <a:t>Never Sympathized Man Like This Man</a:t>
            </a:r>
            <a:endParaRPr lang="en-US" dirty="0"/>
          </a:p>
        </p:txBody>
      </p:sp>
      <p:sp>
        <p:nvSpPr>
          <p:cNvPr id="14" name="Content Placeholder 13"/>
          <p:cNvSpPr>
            <a:spLocks noGrp="1"/>
          </p:cNvSpPr>
          <p:nvPr>
            <p:ph idx="1"/>
          </p:nvPr>
        </p:nvSpPr>
        <p:spPr>
          <a:xfrm>
            <a:off x="-1" y="1676400"/>
            <a:ext cx="12188825" cy="4724400"/>
          </a:xfrm>
        </p:spPr>
        <p:txBody>
          <a:bodyPr>
            <a:noAutofit/>
          </a:bodyPr>
          <a:lstStyle/>
          <a:p>
            <a:pPr>
              <a:buNone/>
            </a:pPr>
            <a:r>
              <a:rPr lang="en-US" sz="3600" dirty="0" smtClean="0"/>
              <a:t>E126-127  Nevertheless, it was appropriate that in </a:t>
            </a:r>
            <a:r>
              <a:rPr lang="en-US" sz="3600" i="1" dirty="0" smtClean="0"/>
              <a:t>taking the sinner's place</a:t>
            </a:r>
            <a:r>
              <a:rPr lang="en-US" sz="3600" dirty="0" smtClean="0"/>
              <a:t> our Lord should experience all that was implied in the curse--the penalty of death: and inasmuch as the human family has died, by a process of gradual loss of life, through weakness, sickness and infirmity, it was correspondingly appropriate that our dear Redeemer should pass through this experience also. And since he himself was not the sinner, all the penalties of sin which could rest upon him must be as the result of his </a:t>
            </a:r>
            <a:r>
              <a:rPr lang="en-US" sz="3600" i="1" dirty="0" smtClean="0"/>
              <a:t>taking</a:t>
            </a:r>
            <a:r>
              <a:rPr lang="en-US" sz="3600" dirty="0" smtClean="0"/>
              <a:t> the sinner's place, and </a:t>
            </a:r>
            <a:r>
              <a:rPr lang="en-US" sz="3600" i="1" dirty="0" smtClean="0"/>
              <a:t>bearing for us</a:t>
            </a:r>
            <a:r>
              <a:rPr lang="en-US" sz="3600" dirty="0" smtClean="0"/>
              <a:t> the stroke of Justice.</a:t>
            </a:r>
            <a:endParaRPr lang="en-US" sz="3600" b="1" dirty="0"/>
          </a:p>
        </p:txBody>
      </p:sp>
    </p:spTree>
    <p:extLst>
      <p:ext uri="{BB962C8B-B14F-4D97-AF65-F5344CB8AC3E}">
        <p14:creationId xmlns="" xmlns:p14="http://schemas.microsoft.com/office/powerpoint/2010/main" val="32118775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32612" y="30192"/>
            <a:ext cx="4858171" cy="6858000"/>
          </a:xfrm>
          <a:prstGeom prst="rect">
            <a:avLst/>
          </a:prstGeom>
        </p:spPr>
      </p:pic>
      <p:sp>
        <p:nvSpPr>
          <p:cNvPr id="4" name="TextBox 3"/>
          <p:cNvSpPr txBox="1"/>
          <p:nvPr/>
        </p:nvSpPr>
        <p:spPr>
          <a:xfrm>
            <a:off x="303212" y="304800"/>
            <a:ext cx="6324600" cy="6247864"/>
          </a:xfrm>
          <a:prstGeom prst="rect">
            <a:avLst/>
          </a:prstGeom>
          <a:noFill/>
        </p:spPr>
        <p:txBody>
          <a:bodyPr wrap="square" rtlCol="0">
            <a:spAutoFit/>
          </a:bodyPr>
          <a:lstStyle/>
          <a:p>
            <a:pPr algn="ctr"/>
            <a:r>
              <a:rPr lang="en-US" sz="4000" b="1" dirty="0" smtClean="0"/>
              <a:t>Never sympathized man like this man.</a:t>
            </a:r>
          </a:p>
          <a:p>
            <a:pPr algn="ctr"/>
            <a:endParaRPr lang="en-US" sz="4000" dirty="0" smtClean="0"/>
          </a:p>
          <a:p>
            <a:pPr algn="ctr"/>
            <a:r>
              <a:rPr lang="en-US" sz="4000" b="1" dirty="0" smtClean="0"/>
              <a:t>Heb 4:15  For we do not have a high priest who is unable to sympathize with our weaknesses, but we have one who in every respect has been tested as we are, yet without sin. </a:t>
            </a:r>
            <a:endParaRPr lang="en-US" sz="4000" dirty="0"/>
          </a:p>
        </p:txBody>
      </p:sp>
    </p:spTree>
    <p:extLst>
      <p:ext uri="{BB962C8B-B14F-4D97-AF65-F5344CB8AC3E}">
        <p14:creationId xmlns="" xmlns:p14="http://schemas.microsoft.com/office/powerpoint/2010/main" val="292788665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76200"/>
            <a:ext cx="9144000" cy="953277"/>
          </a:xfrm>
        </p:spPr>
        <p:txBody>
          <a:bodyPr/>
          <a:lstStyle/>
          <a:p>
            <a:r>
              <a:rPr lang="en-US" dirty="0" smtClean="0"/>
              <a:t>Never Sympathized Man Like This Man</a:t>
            </a:r>
            <a:endParaRPr lang="en-US" dirty="0"/>
          </a:p>
        </p:txBody>
      </p:sp>
      <p:sp>
        <p:nvSpPr>
          <p:cNvPr id="14" name="Content Placeholder 13"/>
          <p:cNvSpPr>
            <a:spLocks noGrp="1"/>
          </p:cNvSpPr>
          <p:nvPr>
            <p:ph idx="1"/>
          </p:nvPr>
        </p:nvSpPr>
        <p:spPr>
          <a:xfrm>
            <a:off x="0" y="1676400"/>
            <a:ext cx="7466012" cy="4267200"/>
          </a:xfrm>
        </p:spPr>
        <p:txBody>
          <a:bodyPr>
            <a:noAutofit/>
          </a:bodyPr>
          <a:lstStyle/>
          <a:p>
            <a:r>
              <a:rPr lang="en-US" sz="3600" b="1" dirty="0" smtClean="0"/>
              <a:t>Heb 5:1  For every high priest taken from among men is ordained for men in things pertaining to God, that he may offer both gifts and sacrifices for sins: </a:t>
            </a:r>
          </a:p>
          <a:p>
            <a:r>
              <a:rPr lang="en-US" sz="3600" b="1" dirty="0" smtClean="0"/>
              <a:t>Heb 5:2  Who can have compassion on the ignorant, and on them that are out of the way; for that he himself also is compassed with infirmity. </a:t>
            </a:r>
            <a:endParaRPr lang="en-US" sz="3600" b="1" dirty="0"/>
          </a:p>
        </p:txBody>
      </p:sp>
      <p:pic>
        <p:nvPicPr>
          <p:cNvPr id="4" name="Picture 3" descr="garments of glory and beauty.jpg"/>
          <p:cNvPicPr>
            <a:picLocks noChangeAspect="1"/>
          </p:cNvPicPr>
          <p:nvPr/>
        </p:nvPicPr>
        <p:blipFill>
          <a:blip r:embed="rId2" cstate="print"/>
          <a:stretch>
            <a:fillRect/>
          </a:stretch>
        </p:blipFill>
        <p:spPr>
          <a:xfrm>
            <a:off x="7508239" y="-1"/>
            <a:ext cx="4680586" cy="6858001"/>
          </a:xfrm>
          <a:prstGeom prst="rect">
            <a:avLst/>
          </a:prstGeom>
        </p:spPr>
      </p:pic>
    </p:spTree>
    <p:extLst>
      <p:ext uri="{BB962C8B-B14F-4D97-AF65-F5344CB8AC3E}">
        <p14:creationId xmlns="" xmlns:p14="http://schemas.microsoft.com/office/powerpoint/2010/main" val="32118775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ert.png"/>
          <p:cNvPicPr>
            <a:picLocks noChangeAspect="1"/>
          </p:cNvPicPr>
          <p:nvPr/>
        </p:nvPicPr>
        <p:blipFill>
          <a:blip r:embed="rId2" cstate="print"/>
          <a:stretch>
            <a:fillRect/>
          </a:stretch>
        </p:blipFill>
        <p:spPr>
          <a:xfrm>
            <a:off x="-1" y="0"/>
            <a:ext cx="13136845" cy="7391400"/>
          </a:xfrm>
          <a:prstGeom prst="rect">
            <a:avLst/>
          </a:prstGeom>
        </p:spPr>
      </p:pic>
      <p:pic>
        <p:nvPicPr>
          <p:cNvPr id="3" name="Picture 2" descr="water lilly.jpg"/>
          <p:cNvPicPr>
            <a:picLocks noChangeAspect="1"/>
          </p:cNvPicPr>
          <p:nvPr/>
        </p:nvPicPr>
        <p:blipFill>
          <a:blip r:embed="rId3" cstate="print"/>
          <a:srcRect l="14140" t="14706"/>
          <a:stretch>
            <a:fillRect/>
          </a:stretch>
        </p:blipFill>
        <p:spPr>
          <a:xfrm>
            <a:off x="9980612" y="3324778"/>
            <a:ext cx="1692920" cy="2695022"/>
          </a:xfrm>
          <a:prstGeom prst="rect">
            <a:avLst/>
          </a:prstGeom>
          <a:effectLst>
            <a:softEdge rad="317500"/>
          </a:effectLst>
        </p:spPr>
      </p:pic>
      <p:sp>
        <p:nvSpPr>
          <p:cNvPr id="4" name="TextBox 3"/>
          <p:cNvSpPr txBox="1"/>
          <p:nvPr/>
        </p:nvSpPr>
        <p:spPr>
          <a:xfrm>
            <a:off x="531812" y="3886200"/>
            <a:ext cx="9296400" cy="2308324"/>
          </a:xfrm>
          <a:prstGeom prst="rect">
            <a:avLst/>
          </a:prstGeom>
          <a:noFill/>
        </p:spPr>
        <p:txBody>
          <a:bodyPr wrap="square" rtlCol="0">
            <a:spAutoFit/>
          </a:bodyPr>
          <a:lstStyle/>
          <a:p>
            <a:r>
              <a:rPr lang="en-US" sz="4800" b="1" dirty="0" smtClean="0">
                <a:solidFill>
                  <a:schemeClr val="bg1"/>
                </a:solidFill>
              </a:rPr>
              <a:t>Isaiah 53:2 For he shall grow up before him as a tender plant, as a root out of dry ground.</a:t>
            </a:r>
            <a:endParaRPr lang="en-US" sz="4800" b="1" dirty="0">
              <a:solidFill>
                <a:schemeClr val="bg1"/>
              </a:solidFill>
            </a:endParaRPr>
          </a:p>
        </p:txBody>
      </p:sp>
    </p:spTree>
    <p:extLst>
      <p:ext uri="{BB962C8B-B14F-4D97-AF65-F5344CB8AC3E}">
        <p14:creationId xmlns="" xmlns:p14="http://schemas.microsoft.com/office/powerpoint/2010/main" val="2428556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y rubble 2.jpg"/>
          <p:cNvPicPr>
            <a:picLocks noChangeAspect="1"/>
          </p:cNvPicPr>
          <p:nvPr/>
        </p:nvPicPr>
        <p:blipFill>
          <a:blip r:embed="rId2" cstate="print"/>
          <a:stretch>
            <a:fillRect/>
          </a:stretch>
        </p:blipFill>
        <p:spPr>
          <a:xfrm>
            <a:off x="-1588" y="0"/>
            <a:ext cx="6170753" cy="6858000"/>
          </a:xfrm>
          <a:prstGeom prst="rect">
            <a:avLst/>
          </a:prstGeom>
        </p:spPr>
      </p:pic>
      <p:sp>
        <p:nvSpPr>
          <p:cNvPr id="3" name="TextBox 2"/>
          <p:cNvSpPr txBox="1"/>
          <p:nvPr/>
        </p:nvSpPr>
        <p:spPr>
          <a:xfrm>
            <a:off x="6551612" y="457200"/>
            <a:ext cx="5334000" cy="6001643"/>
          </a:xfrm>
          <a:prstGeom prst="rect">
            <a:avLst/>
          </a:prstGeom>
          <a:noFill/>
        </p:spPr>
        <p:txBody>
          <a:bodyPr wrap="square" rtlCol="0">
            <a:spAutoFit/>
          </a:bodyPr>
          <a:lstStyle/>
          <a:p>
            <a:pPr algn="ctr"/>
            <a:r>
              <a:rPr lang="en-US" sz="4800" b="1" dirty="0" smtClean="0"/>
              <a:t>Jesus “sympathy was touched, because his nature was fine, perfect, touchable – not hard, not calloused with sin and selfishness.”  E126</a:t>
            </a:r>
            <a:endParaRPr lang="en-US" sz="4800" b="1" dirty="0"/>
          </a:p>
        </p:txBody>
      </p:sp>
    </p:spTree>
    <p:extLst>
      <p:ext uri="{BB962C8B-B14F-4D97-AF65-F5344CB8AC3E}">
        <p14:creationId xmlns="" xmlns:p14="http://schemas.microsoft.com/office/powerpoint/2010/main" val="2161874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4412" y="1219200"/>
            <a:ext cx="5791200" cy="4524315"/>
          </a:xfrm>
          <a:prstGeom prst="rect">
            <a:avLst/>
          </a:prstGeom>
          <a:noFill/>
        </p:spPr>
        <p:txBody>
          <a:bodyPr wrap="square" rtlCol="0">
            <a:spAutoFit/>
          </a:bodyPr>
          <a:lstStyle/>
          <a:p>
            <a:pPr algn="ctr"/>
            <a:r>
              <a:rPr lang="en-US" sz="4800" b="1" dirty="0" smtClean="0"/>
              <a:t>He who </a:t>
            </a:r>
            <a:r>
              <a:rPr lang="en-US" sz="4800" b="1" dirty="0" err="1" smtClean="0"/>
              <a:t>spake</a:t>
            </a:r>
            <a:r>
              <a:rPr lang="en-US" sz="4800" b="1" dirty="0" smtClean="0"/>
              <a:t> “as never man </a:t>
            </a:r>
            <a:r>
              <a:rPr lang="en-US" sz="4800" b="1" dirty="0" err="1" smtClean="0"/>
              <a:t>spake</a:t>
            </a:r>
            <a:r>
              <a:rPr lang="en-US" sz="4800" b="1" dirty="0" smtClean="0"/>
              <a:t>” also sympathized, as none of the fallen race could sympathize.  E126</a:t>
            </a:r>
            <a:endParaRPr lang="en-US" sz="4800" b="1"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88" y="-1"/>
            <a:ext cx="5867400" cy="6925711"/>
          </a:xfrm>
          <a:prstGeom prst="rect">
            <a:avLst/>
          </a:prstGeom>
        </p:spPr>
      </p:pic>
    </p:spTree>
    <p:extLst>
      <p:ext uri="{BB962C8B-B14F-4D97-AF65-F5344CB8AC3E}">
        <p14:creationId xmlns="" xmlns:p14="http://schemas.microsoft.com/office/powerpoint/2010/main" val="21618747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189723"/>
            <a:ext cx="9144000" cy="953277"/>
          </a:xfrm>
        </p:spPr>
        <p:txBody>
          <a:bodyPr/>
          <a:lstStyle/>
          <a:p>
            <a:pPr algn="ctr"/>
            <a:r>
              <a:rPr lang="en-US" dirty="0" smtClean="0"/>
              <a:t>Never Sympathized Man Like This Man</a:t>
            </a:r>
            <a:endParaRPr lang="en-US" dirty="0"/>
          </a:p>
        </p:txBody>
      </p:sp>
      <p:sp>
        <p:nvSpPr>
          <p:cNvPr id="14" name="Content Placeholder 13"/>
          <p:cNvSpPr>
            <a:spLocks noGrp="1"/>
          </p:cNvSpPr>
          <p:nvPr>
            <p:ph idx="1"/>
          </p:nvPr>
        </p:nvSpPr>
        <p:spPr>
          <a:xfrm>
            <a:off x="1065212" y="1828800"/>
            <a:ext cx="10134599" cy="4953000"/>
          </a:xfrm>
        </p:spPr>
        <p:txBody>
          <a:bodyPr>
            <a:normAutofit lnSpcReduction="10000"/>
          </a:bodyPr>
          <a:lstStyle/>
          <a:p>
            <a:r>
              <a:rPr lang="en-US" b="1" dirty="0" smtClean="0"/>
              <a:t>Heb 4:15  For we have not an high priest which cannot be touched with the feeling of our infirmities; but was in all points tempted like as </a:t>
            </a:r>
            <a:r>
              <a:rPr lang="en-US" b="1" i="1" dirty="0" smtClean="0"/>
              <a:t>we are, yet without sin. </a:t>
            </a:r>
            <a:endParaRPr lang="en-US" dirty="0" smtClean="0"/>
          </a:p>
          <a:p>
            <a:r>
              <a:rPr lang="en-US" dirty="0" smtClean="0"/>
              <a:t>“touched with the feeling” – Strong’s 4834 – </a:t>
            </a:r>
            <a:r>
              <a:rPr lang="en-US" dirty="0" err="1" smtClean="0"/>
              <a:t>sumpatheo</a:t>
            </a:r>
            <a:r>
              <a:rPr lang="en-US" dirty="0" smtClean="0"/>
              <a:t> -  to </a:t>
            </a:r>
            <a:r>
              <a:rPr lang="en-US" i="1" dirty="0" smtClean="0"/>
              <a:t>feel “sympathy” with, that is, (by implication) to commiserate: - have compassion, be touched with a feeling of</a:t>
            </a:r>
            <a:endParaRPr lang="en-US" dirty="0" smtClean="0"/>
          </a:p>
          <a:p>
            <a:endParaRPr lang="en-US" sz="1200" b="1" dirty="0" smtClean="0"/>
          </a:p>
          <a:p>
            <a:r>
              <a:rPr lang="en-US" b="1" dirty="0" smtClean="0"/>
              <a:t>Mat 9:36  But when he saw the multitudes, he was moved with compassion on them, because they fainted, and were scattered abroad, as sheep having no shepherd. </a:t>
            </a:r>
          </a:p>
          <a:p>
            <a:r>
              <a:rPr lang="en-US" dirty="0" smtClean="0"/>
              <a:t>“moved with compassion” – Strong’s 4697 – </a:t>
            </a:r>
            <a:r>
              <a:rPr lang="en-US" dirty="0" err="1" smtClean="0"/>
              <a:t>splagchnizomai</a:t>
            </a:r>
            <a:r>
              <a:rPr lang="en-US" dirty="0" smtClean="0"/>
              <a:t> - to have the </a:t>
            </a:r>
            <a:r>
              <a:rPr lang="en-US" i="1" dirty="0" smtClean="0"/>
              <a:t>bowels yearn, that is, (figuratively) feel sympathy, to pity: - have (be moved with) compassion</a:t>
            </a:r>
            <a:endParaRPr lang="en-US" dirty="0"/>
          </a:p>
        </p:txBody>
      </p:sp>
    </p:spTree>
    <p:extLst>
      <p:ext uri="{BB962C8B-B14F-4D97-AF65-F5344CB8AC3E}">
        <p14:creationId xmlns="" xmlns:p14="http://schemas.microsoft.com/office/powerpoint/2010/main" val="32118775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20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ing peters mother in law 2.jpg"/>
          <p:cNvPicPr>
            <a:picLocks noChangeAspect="1"/>
          </p:cNvPicPr>
          <p:nvPr/>
        </p:nvPicPr>
        <p:blipFill>
          <a:blip r:embed="rId2" cstate="print"/>
          <a:stretch>
            <a:fillRect/>
          </a:stretch>
        </p:blipFill>
        <p:spPr>
          <a:xfrm>
            <a:off x="-1" y="0"/>
            <a:ext cx="12188825" cy="9002318"/>
          </a:xfrm>
          <a:prstGeom prst="rect">
            <a:avLst/>
          </a:prstGeom>
        </p:spPr>
      </p:pic>
      <p:sp>
        <p:nvSpPr>
          <p:cNvPr id="3" name="TextBox 2"/>
          <p:cNvSpPr txBox="1"/>
          <p:nvPr/>
        </p:nvSpPr>
        <p:spPr>
          <a:xfrm>
            <a:off x="-1" y="381000"/>
            <a:ext cx="12188825" cy="584775"/>
          </a:xfrm>
          <a:prstGeom prst="rect">
            <a:avLst/>
          </a:prstGeom>
          <a:noFill/>
        </p:spPr>
        <p:txBody>
          <a:bodyPr wrap="square" rtlCol="0">
            <a:spAutoFit/>
          </a:bodyPr>
          <a:lstStyle/>
          <a:p>
            <a:pPr algn="ctr"/>
            <a:r>
              <a:rPr lang="en-US" sz="3200" b="1" dirty="0" smtClean="0">
                <a:solidFill>
                  <a:schemeClr val="bg1"/>
                </a:solidFill>
              </a:rPr>
              <a:t>Matthew 8:17 Himself took our infirmities and bare our sicknesses.</a:t>
            </a:r>
            <a:endParaRPr lang="en-US" sz="3200" b="1" dirty="0">
              <a:solidFill>
                <a:schemeClr val="bg1"/>
              </a:solidFill>
            </a:endParaRPr>
          </a:p>
        </p:txBody>
      </p:sp>
    </p:spTree>
    <p:extLst>
      <p:ext uri="{BB962C8B-B14F-4D97-AF65-F5344CB8AC3E}">
        <p14:creationId xmlns="" xmlns:p14="http://schemas.microsoft.com/office/powerpoint/2010/main" val="2161874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an touched Jesus garment.jpg"/>
          <p:cNvPicPr>
            <a:picLocks noChangeAspect="1"/>
          </p:cNvPicPr>
          <p:nvPr/>
        </p:nvPicPr>
        <p:blipFill>
          <a:blip r:embed="rId2" cstate="print"/>
          <a:stretch>
            <a:fillRect/>
          </a:stretch>
        </p:blipFill>
        <p:spPr>
          <a:xfrm>
            <a:off x="-763588" y="0"/>
            <a:ext cx="9639300" cy="6858000"/>
          </a:xfrm>
          <a:prstGeom prst="rect">
            <a:avLst/>
          </a:prstGeom>
        </p:spPr>
      </p:pic>
      <p:sp>
        <p:nvSpPr>
          <p:cNvPr id="4" name="TextBox 3"/>
          <p:cNvSpPr txBox="1"/>
          <p:nvPr/>
        </p:nvSpPr>
        <p:spPr>
          <a:xfrm>
            <a:off x="8913812" y="457200"/>
            <a:ext cx="3275013" cy="6001643"/>
          </a:xfrm>
          <a:prstGeom prst="rect">
            <a:avLst/>
          </a:prstGeom>
          <a:noFill/>
        </p:spPr>
        <p:txBody>
          <a:bodyPr wrap="square" rtlCol="0">
            <a:spAutoFit/>
          </a:bodyPr>
          <a:lstStyle/>
          <a:p>
            <a:pPr algn="ctr"/>
            <a:r>
              <a:rPr lang="en-US" sz="4800" b="1" dirty="0" smtClean="0"/>
              <a:t>Mark 5:28  For she said, If I may but touch only His clothes, I will be cured.</a:t>
            </a:r>
            <a:endParaRPr lang="en-US" sz="4800" b="1" dirty="0"/>
          </a:p>
        </p:txBody>
      </p:sp>
    </p:spTree>
    <p:extLst>
      <p:ext uri="{BB962C8B-B14F-4D97-AF65-F5344CB8AC3E}">
        <p14:creationId xmlns="" xmlns:p14="http://schemas.microsoft.com/office/powerpoint/2010/main" val="242855683"/>
      </p:ext>
    </p:extLst>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Earth tone presentation (widescreen)</Template>
  <TotalTime>0</TotalTime>
  <Words>974</Words>
  <Application>Microsoft Office PowerPoint</Application>
  <PresentationFormat>Custom</PresentationFormat>
  <Paragraphs>44</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Earthtones 16x9</vt:lpstr>
      <vt:lpstr>Never Sympathized Man Like This Man</vt:lpstr>
      <vt:lpstr>Slide 2</vt:lpstr>
      <vt:lpstr>Slide 3</vt:lpstr>
      <vt:lpstr>Slide 4</vt:lpstr>
      <vt:lpstr>Slide 5</vt:lpstr>
      <vt:lpstr>Slide 6</vt:lpstr>
      <vt:lpstr>Never Sympathized Man Like This Man</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Never Sympathized Man Like This Man</vt:lpstr>
      <vt:lpstr>Never Sympathized Man Like This Man</vt:lpstr>
      <vt:lpstr>Slide 31</vt:lpstr>
      <vt:lpstr>Never Sympathized Man Like This Man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2015-01-15T00:38:48Z</dcterms:created>
  <dcterms:modified xsi:type="dcterms:W3CDTF">2015-03-28T23:48:05Z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