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1" r:id="rId3"/>
    <p:sldId id="260" r:id="rId4"/>
    <p:sldId id="259" r:id="rId5"/>
    <p:sldId id="257" r:id="rId6"/>
    <p:sldId id="264" r:id="rId7"/>
    <p:sldId id="265" r:id="rId8"/>
    <p:sldId id="266" r:id="rId9"/>
    <p:sldId id="267" r:id="rId10"/>
    <p:sldId id="263" r:id="rId11"/>
    <p:sldId id="268" r:id="rId12"/>
    <p:sldId id="258" r:id="rId13"/>
    <p:sldId id="270" r:id="rId14"/>
    <p:sldId id="271"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77" autoAdjust="0"/>
    <p:restoredTop sz="75944" autoAdjust="0"/>
  </p:normalViewPr>
  <p:slideViewPr>
    <p:cSldViewPr snapToGrid="0" snapToObjects="1">
      <p:cViewPr>
        <p:scale>
          <a:sx n="90" d="100"/>
          <a:sy n="90" d="100"/>
        </p:scale>
        <p:origin x="-2304" y="24"/>
      </p:cViewPr>
      <p:guideLst>
        <p:guide orient="horz" pos="2160"/>
        <p:guide pos="2880"/>
      </p:guideLst>
    </p:cSldViewPr>
  </p:slideViewPr>
  <p:outlineViewPr>
    <p:cViewPr>
      <p:scale>
        <a:sx n="33" d="100"/>
        <a:sy n="33" d="100"/>
      </p:scale>
      <p:origin x="0" y="0"/>
    </p:cViewPr>
  </p:outlineViewPr>
  <p:notesTextViewPr>
    <p:cViewPr>
      <p:scale>
        <a:sx n="170" d="100"/>
        <a:sy n="17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BFCD7E-389F-0C47-B648-CEB8CC814540}" type="datetimeFigureOut">
              <a:rPr lang="en-US" smtClean="0"/>
              <a:t>3/21/12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FB454D-DBD6-1545-A0EB-D20DEF98D199}" type="slidenum">
              <a:rPr lang="en-US" smtClean="0"/>
              <a:t>‹#›</a:t>
            </a:fld>
            <a:endParaRPr lang="en-US"/>
          </a:p>
        </p:txBody>
      </p:sp>
    </p:spTree>
    <p:extLst>
      <p:ext uri="{BB962C8B-B14F-4D97-AF65-F5344CB8AC3E}">
        <p14:creationId xmlns:p14="http://schemas.microsoft.com/office/powerpoint/2010/main" val="39054766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The subject we chose to discuss with you this evening</a:t>
            </a:r>
            <a:r>
              <a:rPr lang="en-US" sz="1600" baseline="0" dirty="0" smtClean="0"/>
              <a:t> is extremely important for the New Creation to understand.  Why?  Because Without Faith, it is </a:t>
            </a:r>
            <a:r>
              <a:rPr lang="en-US" sz="1600" u="sng" baseline="0" dirty="0" smtClean="0"/>
              <a:t>not “improbable”</a:t>
            </a:r>
            <a:r>
              <a:rPr lang="en-US" sz="1600" baseline="0" dirty="0" smtClean="0"/>
              <a:t>, but </a:t>
            </a:r>
            <a:r>
              <a:rPr lang="en-US" sz="1600" u="sng" baseline="0" dirty="0" smtClean="0"/>
              <a:t>IMPOSSIBLE</a:t>
            </a:r>
            <a:r>
              <a:rPr lang="en-US" sz="1600" baseline="0" dirty="0" smtClean="0"/>
              <a:t>, to please God.  And our goal, as consecrated children of God, is to live a life pleasing to him.  The New Creation walks by </a:t>
            </a:r>
            <a:r>
              <a:rPr lang="en-US" sz="1600" b="1" baseline="0" dirty="0" smtClean="0"/>
              <a:t>what</a:t>
            </a:r>
            <a:r>
              <a:rPr lang="en-US" sz="1600" baseline="0" dirty="0" smtClean="0"/>
              <a:t>…faith, not by sight.  2 Cor. 5:7.  And the just shall live by </a:t>
            </a:r>
            <a:r>
              <a:rPr lang="en-US" sz="1600" b="1" baseline="0" dirty="0" smtClean="0"/>
              <a:t>what</a:t>
            </a:r>
            <a:r>
              <a:rPr lang="en-US" sz="1600" baseline="0" dirty="0" smtClean="0"/>
              <a:t>…faith. Romans 1:17  And by grace are we saved through </a:t>
            </a:r>
            <a:r>
              <a:rPr lang="en-US" sz="1600" b="1" baseline="0" dirty="0" smtClean="0"/>
              <a:t>what</a:t>
            </a:r>
            <a:r>
              <a:rPr lang="en-US" sz="1600" baseline="0" dirty="0" smtClean="0"/>
              <a:t>…faith. Ephesians 2:8  And finally, to receive the crown of life, we must be </a:t>
            </a:r>
            <a:r>
              <a:rPr lang="en-US" sz="1600" b="1" baseline="0" dirty="0" smtClean="0"/>
              <a:t>what</a:t>
            </a:r>
            <a:r>
              <a:rPr lang="en-US" sz="1600" baseline="0" dirty="0" smtClean="0"/>
              <a:t> unto death…faith - full?  Revelation 2:10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The Apostle Paul states, in </a:t>
            </a:r>
            <a:r>
              <a:rPr lang="en-US" sz="1600" b="1" u="none" strike="noStrike" kern="1200" dirty="0" smtClean="0">
                <a:solidFill>
                  <a:schemeClr val="tx1"/>
                </a:solidFill>
                <a:effectLst/>
                <a:latin typeface="+mn-lt"/>
                <a:ea typeface="+mn-ea"/>
                <a:cs typeface="+mn-cs"/>
              </a:rPr>
              <a:t>Hebrews 10:23,</a:t>
            </a:r>
            <a:r>
              <a:rPr lang="en-US" sz="1600" b="1" u="none" strike="noStrike" kern="1200" baseline="0" dirty="0" smtClean="0">
                <a:solidFill>
                  <a:schemeClr val="tx1"/>
                </a:solidFill>
                <a:effectLst/>
                <a:latin typeface="+mn-lt"/>
                <a:ea typeface="+mn-ea"/>
                <a:cs typeface="+mn-cs"/>
              </a:rPr>
              <a:t> </a:t>
            </a:r>
            <a:r>
              <a:rPr lang="en-US" sz="1600" b="1" kern="1200" dirty="0" smtClean="0">
                <a:solidFill>
                  <a:schemeClr val="tx1"/>
                </a:solidFill>
                <a:effectLst/>
                <a:latin typeface="+mn-lt"/>
                <a:ea typeface="+mn-ea"/>
                <a:cs typeface="+mn-cs"/>
              </a:rPr>
              <a:t>"Let us hold fast the profession of our faith without wavering; for He is faithful that promised.”</a:t>
            </a:r>
            <a:r>
              <a:rPr lang="en-US" sz="1600" b="1" kern="1200" baseline="0" dirty="0" smtClean="0">
                <a:solidFill>
                  <a:schemeClr val="tx1"/>
                </a:solidFill>
                <a:effectLst/>
                <a:latin typeface="+mn-lt"/>
                <a:ea typeface="+mn-ea"/>
                <a:cs typeface="+mn-cs"/>
              </a:rPr>
              <a:t>  </a:t>
            </a:r>
            <a:r>
              <a:rPr lang="en-US" sz="1600" b="0" kern="1200" baseline="0" dirty="0" smtClean="0">
                <a:solidFill>
                  <a:schemeClr val="tx1"/>
                </a:solidFill>
                <a:effectLst/>
                <a:latin typeface="+mn-lt"/>
                <a:ea typeface="+mn-ea"/>
                <a:cs typeface="+mn-cs"/>
              </a:rPr>
              <a:t>H</a:t>
            </a:r>
            <a:r>
              <a:rPr lang="en-US" sz="1600" kern="1200" dirty="0" smtClean="0">
                <a:solidFill>
                  <a:schemeClr val="tx1"/>
                </a:solidFill>
                <a:effectLst/>
                <a:latin typeface="+mn-lt"/>
                <a:ea typeface="+mn-ea"/>
                <a:cs typeface="+mn-cs"/>
              </a:rPr>
              <a:t>ere he is writing to some in the early Church who had given evidence of wavering, who were failing properly to hold on. He is telling them that while they had been faithful at one time they apparently had become lukewarm, at least, respecting the Lord and the Christian way. He intimates that the firmness of faith in the child of God, and the firmness with which he holds the profession of his </a:t>
            </a:r>
            <a:r>
              <a:rPr lang="en-US" sz="1600" u="none" kern="1200" dirty="0" smtClean="0">
                <a:solidFill>
                  <a:schemeClr val="tx1"/>
                </a:solidFill>
                <a:effectLst/>
                <a:latin typeface="+mn-lt"/>
                <a:ea typeface="+mn-ea"/>
                <a:cs typeface="+mn-cs"/>
              </a:rPr>
              <a:t>faith, </a:t>
            </a:r>
            <a:r>
              <a:rPr lang="en-US" sz="1600" u="sng" kern="1200" dirty="0" smtClean="0">
                <a:solidFill>
                  <a:schemeClr val="tx1"/>
                </a:solidFill>
                <a:effectLst/>
                <a:latin typeface="+mn-lt"/>
                <a:ea typeface="+mn-ea"/>
                <a:cs typeface="+mn-cs"/>
              </a:rPr>
              <a:t>has much to do with his consistency in the Christian life</a:t>
            </a:r>
            <a:r>
              <a:rPr lang="en-US" sz="1600" kern="1200" dirty="0" smtClean="0">
                <a:solidFill>
                  <a:schemeClr val="tx1"/>
                </a:solidFill>
                <a:effectLst/>
                <a:latin typeface="+mn-lt"/>
                <a:ea typeface="+mn-ea"/>
                <a:cs typeface="+mn-cs"/>
              </a:rPr>
              <a:t> R5698.  S</a:t>
            </a:r>
            <a:r>
              <a:rPr lang="en-US" sz="1600" baseline="0" dirty="0" smtClean="0"/>
              <a:t>o we see that faith is an </a:t>
            </a:r>
            <a:r>
              <a:rPr lang="en-US" sz="1600" u="sng" baseline="0" dirty="0" smtClean="0"/>
              <a:t>integral</a:t>
            </a:r>
            <a:r>
              <a:rPr lang="en-US" sz="1600" baseline="0" dirty="0" smtClean="0"/>
              <a:t> part of the life of the New Creation.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But what is faith?</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NEXT</a:t>
            </a:r>
            <a:endParaRPr lang="en-US" sz="1600" dirty="0" smtClean="0"/>
          </a:p>
          <a:p>
            <a:endParaRPr lang="en-US" dirty="0"/>
          </a:p>
        </p:txBody>
      </p:sp>
      <p:sp>
        <p:nvSpPr>
          <p:cNvPr id="4" name="Slide Number Placeholder 3"/>
          <p:cNvSpPr>
            <a:spLocks noGrp="1"/>
          </p:cNvSpPr>
          <p:nvPr>
            <p:ph type="sldNum" sz="quarter" idx="10"/>
          </p:nvPr>
        </p:nvSpPr>
        <p:spPr/>
        <p:txBody>
          <a:bodyPr/>
          <a:lstStyle/>
          <a:p>
            <a:fld id="{87FB454D-DBD6-1545-A0EB-D20DEF98D199}" type="slidenum">
              <a:rPr lang="en-US" smtClean="0"/>
              <a:t>1</a:t>
            </a:fld>
            <a:endParaRPr lang="en-US"/>
          </a:p>
        </p:txBody>
      </p:sp>
    </p:spTree>
    <p:extLst>
      <p:ext uri="{BB962C8B-B14F-4D97-AF65-F5344CB8AC3E}">
        <p14:creationId xmlns:p14="http://schemas.microsoft.com/office/powerpoint/2010/main" val="110200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I once heard an outspoken atheist say, in a tone of distain, these words, “Faith operates outside the bounds of reason.”  Do you believe this true or false?  Let us examine an excerpt from R2162.</a:t>
            </a: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R2162 What, then, is faith? We answer, True faith is the </a:t>
            </a:r>
            <a:r>
              <a:rPr lang="en-US" sz="1600" u="sng" kern="1200" dirty="0" smtClean="0">
                <a:solidFill>
                  <a:schemeClr val="tx1"/>
                </a:solidFill>
                <a:effectLst/>
                <a:latin typeface="+mn-lt"/>
                <a:ea typeface="+mn-ea"/>
                <a:cs typeface="+mn-cs"/>
              </a:rPr>
              <a:t>reasonable</a:t>
            </a:r>
            <a:r>
              <a:rPr lang="en-US" sz="1600" kern="1200" dirty="0" smtClean="0">
                <a:solidFill>
                  <a:schemeClr val="tx1"/>
                </a:solidFill>
                <a:effectLst/>
                <a:latin typeface="+mn-lt"/>
                <a:ea typeface="+mn-ea"/>
                <a:cs typeface="+mn-cs"/>
              </a:rPr>
              <a:t> and accepted conclusion of a </a:t>
            </a:r>
            <a:r>
              <a:rPr lang="en-US" sz="1600" u="sng" kern="1200" dirty="0" smtClean="0">
                <a:solidFill>
                  <a:schemeClr val="tx1"/>
                </a:solidFill>
                <a:effectLst/>
                <a:latin typeface="+mn-lt"/>
                <a:ea typeface="+mn-ea"/>
                <a:cs typeface="+mn-cs"/>
              </a:rPr>
              <a:t>logical</a:t>
            </a:r>
            <a:r>
              <a:rPr lang="en-US" sz="1600" kern="1200" dirty="0" smtClean="0">
                <a:solidFill>
                  <a:schemeClr val="tx1"/>
                </a:solidFill>
                <a:effectLst/>
                <a:latin typeface="+mn-lt"/>
                <a:ea typeface="+mn-ea"/>
                <a:cs typeface="+mn-cs"/>
              </a:rPr>
              <a:t> argument based upon a </a:t>
            </a:r>
            <a:r>
              <a:rPr lang="en-US" sz="1600" u="sng" kern="1200" dirty="0" smtClean="0">
                <a:solidFill>
                  <a:schemeClr val="tx1"/>
                </a:solidFill>
                <a:effectLst/>
                <a:latin typeface="+mn-lt"/>
                <a:ea typeface="+mn-ea"/>
                <a:cs typeface="+mn-cs"/>
              </a:rPr>
              <a:t>reasonable</a:t>
            </a:r>
            <a:r>
              <a:rPr lang="en-US" sz="1600" kern="1200" dirty="0" smtClean="0">
                <a:solidFill>
                  <a:schemeClr val="tx1"/>
                </a:solidFill>
                <a:effectLst/>
                <a:latin typeface="+mn-lt"/>
                <a:ea typeface="+mn-ea"/>
                <a:cs typeface="+mn-cs"/>
              </a:rPr>
              <a:t> premise or foundation.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a:t>
            </a:r>
            <a:r>
              <a:rPr lang="en-US" sz="1600" b="1" kern="1200" dirty="0" smtClean="0">
                <a:solidFill>
                  <a:schemeClr val="tx1"/>
                </a:solidFill>
                <a:effectLst/>
                <a:latin typeface="+mn-lt"/>
                <a:ea typeface="+mn-ea"/>
                <a:cs typeface="+mn-cs"/>
              </a:rPr>
              <a:t>REASON</a:t>
            </a:r>
            <a:r>
              <a:rPr lang="en-US" sz="1600" kern="1200" dirty="0" smtClean="0">
                <a:solidFill>
                  <a:schemeClr val="tx1"/>
                </a:solidFill>
                <a:effectLst/>
                <a:latin typeface="+mn-lt"/>
                <a:ea typeface="+mn-ea"/>
                <a:cs typeface="+mn-cs"/>
              </a:rPr>
              <a:t>: a statement presented in justification or explanation of a belief or action. the mental powers concerned with forming conclusions, judgments, or inferences. a basis or cause, as for some belief, action, fact, event, etc.:)    </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a:t>
            </a:r>
            <a:r>
              <a:rPr lang="en-US" sz="1600" b="1" kern="1200" dirty="0" smtClean="0">
                <a:solidFill>
                  <a:schemeClr val="tx1"/>
                </a:solidFill>
                <a:effectLst/>
                <a:latin typeface="+mn-lt"/>
                <a:ea typeface="+mn-ea"/>
                <a:cs typeface="+mn-cs"/>
              </a:rPr>
              <a:t>REASONABLE</a:t>
            </a:r>
            <a:r>
              <a:rPr lang="en-US" sz="1600" kern="1200" dirty="0" smtClean="0">
                <a:solidFill>
                  <a:schemeClr val="tx1"/>
                </a:solidFill>
                <a:effectLst/>
                <a:latin typeface="+mn-lt"/>
                <a:ea typeface="+mn-ea"/>
                <a:cs typeface="+mn-cs"/>
              </a:rPr>
              <a:t>: agreeable to </a:t>
            </a:r>
            <a:r>
              <a:rPr lang="en-US" sz="1600" u="sng" strike="noStrike" kern="1200" dirty="0" smtClean="0">
                <a:solidFill>
                  <a:schemeClr val="tx1"/>
                </a:solidFill>
                <a:effectLst/>
                <a:latin typeface="+mn-lt"/>
                <a:ea typeface="+mn-ea"/>
                <a:cs typeface="+mn-cs"/>
              </a:rPr>
              <a:t>reason</a:t>
            </a:r>
            <a:r>
              <a:rPr lang="en-US" sz="1600" kern="1200" dirty="0" smtClean="0">
                <a:solidFill>
                  <a:schemeClr val="tx1"/>
                </a:solidFill>
                <a:effectLst/>
                <a:latin typeface="+mn-lt"/>
                <a:ea typeface="+mn-ea"/>
                <a:cs typeface="+mn-cs"/>
              </a:rPr>
              <a:t> or </a:t>
            </a:r>
            <a:r>
              <a:rPr lang="en-US" sz="1600" u="sng" strike="noStrike" kern="1200" dirty="0" smtClean="0">
                <a:solidFill>
                  <a:schemeClr val="tx1"/>
                </a:solidFill>
                <a:effectLst/>
                <a:latin typeface="+mn-lt"/>
                <a:ea typeface="+mn-ea"/>
                <a:cs typeface="+mn-cs"/>
              </a:rPr>
              <a:t>sound</a:t>
            </a:r>
            <a:r>
              <a:rPr lang="en-US" sz="1600" kern="1200" dirty="0" smtClean="0">
                <a:solidFill>
                  <a:schemeClr val="tx1"/>
                </a:solidFill>
                <a:effectLst/>
                <a:latin typeface="+mn-lt"/>
                <a:ea typeface="+mn-ea"/>
                <a:cs typeface="+mn-cs"/>
              </a:rPr>
              <a:t> judgment; logical:)    </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a:t>
            </a:r>
            <a:r>
              <a:rPr lang="en-US" sz="1600" b="1" kern="1200" dirty="0" smtClean="0">
                <a:solidFill>
                  <a:schemeClr val="tx1"/>
                </a:solidFill>
                <a:effectLst/>
                <a:latin typeface="+mn-lt"/>
                <a:ea typeface="+mn-ea"/>
                <a:cs typeface="+mn-cs"/>
              </a:rPr>
              <a:t>LOGIC</a:t>
            </a:r>
            <a:r>
              <a:rPr lang="en-US" sz="1600" kern="1200" dirty="0" smtClean="0">
                <a:solidFill>
                  <a:schemeClr val="tx1"/>
                </a:solidFill>
                <a:effectLst/>
                <a:latin typeface="+mn-lt"/>
                <a:ea typeface="+mn-ea"/>
                <a:cs typeface="+mn-cs"/>
              </a:rPr>
              <a:t>:</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reason or </a:t>
            </a:r>
            <a:r>
              <a:rPr lang="en-US" sz="1600" u="sng" strike="noStrike" kern="1200" dirty="0" smtClean="0">
                <a:solidFill>
                  <a:schemeClr val="tx1"/>
                </a:solidFill>
                <a:effectLst/>
                <a:latin typeface="+mn-lt"/>
                <a:ea typeface="+mn-ea"/>
                <a:cs typeface="+mn-cs"/>
              </a:rPr>
              <a:t>sound</a:t>
            </a:r>
            <a:r>
              <a:rPr lang="en-US" sz="1600" kern="1200" dirty="0" smtClean="0">
                <a:solidFill>
                  <a:schemeClr val="tx1"/>
                </a:solidFill>
                <a:effectLst/>
                <a:latin typeface="+mn-lt"/>
                <a:ea typeface="+mn-ea"/>
                <a:cs typeface="+mn-cs"/>
              </a:rPr>
              <a:t> judgment, as in utterances or actions; the science that investigates the principles governing correct or reliable inference.)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Do you think a pilot could exercise faith in his instruments</a:t>
            </a:r>
            <a:r>
              <a:rPr lang="en-US" sz="1600" kern="1200" baseline="0" dirty="0" smtClean="0">
                <a:solidFill>
                  <a:schemeClr val="tx1"/>
                </a:solidFill>
                <a:effectLst/>
                <a:latin typeface="+mn-lt"/>
                <a:ea typeface="+mn-ea"/>
                <a:cs typeface="+mn-cs"/>
              </a:rPr>
              <a:t> if that faith was not based upon reason?</a:t>
            </a: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R2162   Thus faith is a conviction of things unseen, based on the logical deductions from known facts--a most reasonable thing.  What known facts exist that would enable a pilot to fully rely on his flight</a:t>
            </a:r>
            <a:r>
              <a:rPr lang="en-US" sz="1600" kern="1200" baseline="0" dirty="0" smtClean="0">
                <a:solidFill>
                  <a:schemeClr val="tx1"/>
                </a:solidFill>
                <a:effectLst/>
                <a:latin typeface="+mn-lt"/>
                <a:ea typeface="+mn-ea"/>
                <a:cs typeface="+mn-cs"/>
              </a:rPr>
              <a:t> instruments?  How about the fact that they have been tested, proven, measured, and used by other pilots with success, as well as used by himself with repeated success; a very reasonable basis to establish his faith in them.</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Observe that in every instance of faith commended in the Bible there was also good ground for faith; there was a clear command of God, a well defined principle of truth and righteousness; and no </a:t>
            </a:r>
            <a:r>
              <a:rPr lang="en-US" sz="1600" u="sng" kern="1200" dirty="0" smtClean="0">
                <a:solidFill>
                  <a:schemeClr val="tx1"/>
                </a:solidFill>
                <a:effectLst/>
                <a:latin typeface="+mn-lt"/>
                <a:ea typeface="+mn-ea"/>
                <a:cs typeface="+mn-cs"/>
              </a:rPr>
              <a:t>foolish imaginations</a:t>
            </a:r>
            <a:r>
              <a:rPr lang="en-US" sz="1600" u="none" kern="120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or </a:t>
            </a:r>
            <a:r>
              <a:rPr lang="en-US" sz="1600" u="sng" kern="1200" dirty="0" smtClean="0">
                <a:solidFill>
                  <a:schemeClr val="tx1"/>
                </a:solidFill>
                <a:effectLst/>
                <a:latin typeface="+mn-lt"/>
                <a:ea typeface="+mn-ea"/>
                <a:cs typeface="+mn-cs"/>
              </a:rPr>
              <a:t>vague impressions</a:t>
            </a:r>
            <a:r>
              <a:rPr lang="en-US" sz="1600" u="none" kern="120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were blindly followed. How foolish Noah would have been to spend energy and valuable time in building an ark and warning the people, if he had only imagined that a flood was coming.</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How culpable Abraham would have been in laying his son on the altar of sacrifice, had he only imagined that God desired him to do so.  And how insane Lot would have appeared in hastening out of Sodom that bright morning declaring that the city would be destroyed, had he been given no reliable divine assurance of it.</a:t>
            </a:r>
            <a:r>
              <a:rPr lang="en-US" sz="1600"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r>
              <a:rPr lang="en-US" sz="1600" b="1" kern="1200" baseline="0" dirty="0" smtClean="0">
                <a:solidFill>
                  <a:schemeClr val="tx1"/>
                </a:solidFill>
                <a:effectLst/>
                <a:latin typeface="+mn-lt"/>
                <a:ea typeface="+mn-ea"/>
                <a:cs typeface="+mn-cs"/>
              </a:rPr>
              <a:t>Actually</a:t>
            </a:r>
            <a:r>
              <a:rPr lang="en-US" sz="1600" kern="1200" baseline="0" dirty="0" smtClean="0">
                <a:solidFill>
                  <a:schemeClr val="tx1"/>
                </a:solidFill>
                <a:effectLst/>
                <a:latin typeface="+mn-lt"/>
                <a:ea typeface="+mn-ea"/>
                <a:cs typeface="+mn-cs"/>
              </a:rPr>
              <a:t>…</a:t>
            </a:r>
            <a:r>
              <a:rPr lang="en-US" sz="1600" kern="1200" dirty="0" smtClean="0">
                <a:solidFill>
                  <a:schemeClr val="tx1"/>
                </a:solidFill>
                <a:effectLst/>
                <a:latin typeface="+mn-lt"/>
                <a:ea typeface="+mn-ea"/>
                <a:cs typeface="+mn-cs"/>
              </a:rPr>
              <a:t>It</a:t>
            </a:r>
            <a:r>
              <a:rPr lang="en-US" sz="1600" kern="1200" baseline="0" dirty="0" smtClean="0">
                <a:solidFill>
                  <a:schemeClr val="tx1"/>
                </a:solidFill>
                <a:effectLst/>
                <a:latin typeface="+mn-lt"/>
                <a:ea typeface="+mn-ea"/>
                <a:cs typeface="+mn-cs"/>
              </a:rPr>
              <a:t> is </a:t>
            </a:r>
            <a:r>
              <a:rPr lang="en-US" sz="1600" u="sng" kern="1200" baseline="0" dirty="0" smtClean="0">
                <a:solidFill>
                  <a:schemeClr val="tx1"/>
                </a:solidFill>
                <a:effectLst/>
                <a:latin typeface="+mn-lt"/>
                <a:ea typeface="+mn-ea"/>
                <a:cs typeface="+mn-cs"/>
              </a:rPr>
              <a:t>c</a:t>
            </a:r>
            <a:r>
              <a:rPr lang="en-US" sz="1600" u="sng" kern="1200" dirty="0" smtClean="0">
                <a:solidFill>
                  <a:schemeClr val="tx1"/>
                </a:solidFill>
                <a:effectLst/>
                <a:latin typeface="+mn-lt"/>
                <a:ea typeface="+mn-ea"/>
                <a:cs typeface="+mn-cs"/>
              </a:rPr>
              <a:t>redulity</a:t>
            </a:r>
            <a:r>
              <a:rPr lang="en-US" sz="1600" u="none" kern="1200" dirty="0" smtClean="0">
                <a:solidFill>
                  <a:schemeClr val="tx1"/>
                </a:solidFill>
                <a:effectLst/>
                <a:latin typeface="+mn-lt"/>
                <a:ea typeface="+mn-ea"/>
                <a:cs typeface="+mn-cs"/>
              </a:rPr>
              <a:t>…</a:t>
            </a:r>
            <a:r>
              <a:rPr lang="en-US" sz="1600" kern="1200" dirty="0" smtClean="0">
                <a:solidFill>
                  <a:schemeClr val="tx1"/>
                </a:solidFill>
                <a:effectLst/>
                <a:latin typeface="+mn-lt"/>
                <a:ea typeface="+mn-ea"/>
                <a:cs typeface="+mn-cs"/>
              </a:rPr>
              <a:t>which</a:t>
            </a:r>
            <a:r>
              <a:rPr lang="en-US" sz="1600" kern="1200" baseline="0" dirty="0" smtClean="0">
                <a:solidFill>
                  <a:schemeClr val="tx1"/>
                </a:solidFill>
                <a:effectLst/>
                <a:latin typeface="+mn-lt"/>
                <a:ea typeface="+mn-ea"/>
                <a:cs typeface="+mn-cs"/>
              </a:rPr>
              <a:t> is often mistaken as faith, that operates outside the bounds of reason</a:t>
            </a:r>
            <a:r>
              <a:rPr lang="en-US" sz="1600" kern="1200" dirty="0" smtClean="0">
                <a:solidFill>
                  <a:schemeClr val="tx1"/>
                </a:solidFill>
                <a:effectLst/>
                <a:latin typeface="+mn-lt"/>
                <a:ea typeface="+mn-ea"/>
                <a:cs typeface="+mn-cs"/>
              </a:rPr>
              <a:t> and </a:t>
            </a:r>
            <a:r>
              <a:rPr lang="en-US" sz="1600" kern="1200" baseline="0" dirty="0" smtClean="0">
                <a:solidFill>
                  <a:schemeClr val="tx1"/>
                </a:solidFill>
                <a:effectLst/>
                <a:latin typeface="+mn-lt"/>
                <a:ea typeface="+mn-ea"/>
                <a:cs typeface="+mn-cs"/>
              </a:rPr>
              <a:t>is not based upon reason.  </a:t>
            </a:r>
            <a:r>
              <a:rPr lang="en-US" sz="1600" kern="1200" dirty="0" smtClean="0">
                <a:solidFill>
                  <a:schemeClr val="tx1"/>
                </a:solidFill>
                <a:effectLst/>
                <a:latin typeface="+mn-lt"/>
                <a:ea typeface="+mn-ea"/>
                <a:cs typeface="+mn-cs"/>
              </a:rPr>
              <a:t>(Credulity is a willingness to believe or trust too readily, especially without proper or adequate evidence; gullibility.)  The difference between faith and credulity is that faith </a:t>
            </a:r>
            <a:r>
              <a:rPr lang="en-US" sz="1600" u="sng" kern="1200" dirty="0" smtClean="0">
                <a:solidFill>
                  <a:schemeClr val="tx1"/>
                </a:solidFill>
                <a:effectLst/>
                <a:latin typeface="+mn-lt"/>
                <a:ea typeface="+mn-ea"/>
                <a:cs typeface="+mn-cs"/>
              </a:rPr>
              <a:t>requires</a:t>
            </a:r>
            <a:r>
              <a:rPr lang="en-US" sz="1600" kern="1200" dirty="0" smtClean="0">
                <a:solidFill>
                  <a:schemeClr val="tx1"/>
                </a:solidFill>
                <a:effectLst/>
                <a:latin typeface="+mn-lt"/>
                <a:ea typeface="+mn-ea"/>
                <a:cs typeface="+mn-cs"/>
              </a:rPr>
              <a:t>, and </a:t>
            </a:r>
            <a:r>
              <a:rPr lang="en-US" sz="1600" u="sng" kern="1200" dirty="0" smtClean="0">
                <a:solidFill>
                  <a:schemeClr val="tx1"/>
                </a:solidFill>
                <a:effectLst/>
                <a:latin typeface="+mn-lt"/>
                <a:ea typeface="+mn-ea"/>
                <a:cs typeface="+mn-cs"/>
              </a:rPr>
              <a:t>inquires</a:t>
            </a:r>
            <a:r>
              <a:rPr lang="en-US" sz="1600" kern="1200" dirty="0" smtClean="0">
                <a:solidFill>
                  <a:schemeClr val="tx1"/>
                </a:solidFill>
                <a:effectLst/>
                <a:latin typeface="+mn-lt"/>
                <a:ea typeface="+mn-ea"/>
                <a:cs typeface="+mn-cs"/>
              </a:rPr>
              <a:t> for, good, sound evidence and authority for its basis.</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There are people who are very much prejudiced, and who seem to reason very little about anything.</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Sometimes they are credited with having a great deal of faith, whereas the truth is that they have a great deal of credulity.  The faith that is of the responsible kind is that which the Christian is called upon to exercise. He exercises faith in God.  On the other hand, credulity is </a:t>
            </a:r>
            <a:r>
              <a:rPr lang="en-US" sz="1600" b="1" kern="1200" dirty="0" smtClean="0">
                <a:solidFill>
                  <a:schemeClr val="tx1"/>
                </a:solidFill>
                <a:effectLst/>
                <a:latin typeface="+mn-lt"/>
                <a:ea typeface="+mn-ea"/>
                <a:cs typeface="+mn-cs"/>
              </a:rPr>
              <a:t>prejudice</a:t>
            </a:r>
            <a:r>
              <a:rPr lang="en-US" sz="1600" kern="1200" dirty="0" smtClean="0">
                <a:solidFill>
                  <a:schemeClr val="tx1"/>
                </a:solidFill>
                <a:effectLst/>
                <a:latin typeface="+mn-lt"/>
                <a:ea typeface="+mn-ea"/>
                <a:cs typeface="+mn-cs"/>
              </a:rPr>
              <a:t>.  The heathen are credulous; for they are blindly prejudiced.  Many Christian people seem to be beset by the same spirit of credulity, and seem to mistake it for </a:t>
            </a:r>
            <a:r>
              <a:rPr lang="en-US" sz="1600" b="1" kern="1200" dirty="0" smtClean="0">
                <a:solidFill>
                  <a:schemeClr val="tx1"/>
                </a:solidFill>
                <a:effectLst/>
                <a:latin typeface="+mn-lt"/>
                <a:ea typeface="+mn-ea"/>
                <a:cs typeface="+mn-cs"/>
              </a:rPr>
              <a:t>faith</a:t>
            </a:r>
            <a:r>
              <a:rPr lang="en-US" sz="1600" kern="1200" dirty="0" smtClean="0">
                <a:solidFill>
                  <a:schemeClr val="tx1"/>
                </a:solidFill>
                <a:effectLst/>
                <a:latin typeface="+mn-lt"/>
                <a:ea typeface="+mn-ea"/>
                <a:cs typeface="+mn-cs"/>
              </a:rPr>
              <a:t>. </a:t>
            </a:r>
          </a:p>
          <a:p>
            <a:endParaRPr lang="en-US" sz="1600" kern="1200" dirty="0" smtClean="0">
              <a:solidFill>
                <a:schemeClr val="tx1"/>
              </a:solidFill>
              <a:effectLst/>
              <a:latin typeface="+mn-lt"/>
              <a:ea typeface="+mn-ea"/>
              <a:cs typeface="+mn-cs"/>
            </a:endParaRPr>
          </a:p>
          <a:p>
            <a:r>
              <a:rPr lang="en-US" sz="1600" b="1" kern="1200" dirty="0" smtClean="0">
                <a:solidFill>
                  <a:schemeClr val="tx1"/>
                </a:solidFill>
                <a:effectLst/>
                <a:latin typeface="+mn-lt"/>
                <a:ea typeface="+mn-ea"/>
                <a:cs typeface="+mn-cs"/>
              </a:rPr>
              <a:t>NEXT</a:t>
            </a:r>
          </a:p>
        </p:txBody>
      </p:sp>
      <p:sp>
        <p:nvSpPr>
          <p:cNvPr id="4" name="Slide Number Placeholder 3"/>
          <p:cNvSpPr>
            <a:spLocks noGrp="1"/>
          </p:cNvSpPr>
          <p:nvPr>
            <p:ph type="sldNum" sz="quarter" idx="10"/>
          </p:nvPr>
        </p:nvSpPr>
        <p:spPr/>
        <p:txBody>
          <a:bodyPr/>
          <a:lstStyle/>
          <a:p>
            <a:fld id="{87FB454D-DBD6-1545-A0EB-D20DEF98D199}" type="slidenum">
              <a:rPr lang="en-US" smtClean="0"/>
              <a:t>10</a:t>
            </a:fld>
            <a:endParaRPr lang="en-US"/>
          </a:p>
        </p:txBody>
      </p:sp>
    </p:spTree>
    <p:extLst>
      <p:ext uri="{BB962C8B-B14F-4D97-AF65-F5344CB8AC3E}">
        <p14:creationId xmlns:p14="http://schemas.microsoft.com/office/powerpoint/2010/main" val="1623699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smtClean="0">
                <a:solidFill>
                  <a:schemeClr val="tx1"/>
                </a:solidFill>
                <a:effectLst/>
                <a:latin typeface="+mn-lt"/>
                <a:ea typeface="+mn-ea"/>
                <a:cs typeface="+mn-cs"/>
              </a:rPr>
              <a:t>The</a:t>
            </a:r>
            <a:r>
              <a:rPr lang="en-US" sz="1600" kern="1200" baseline="0" dirty="0" smtClean="0">
                <a:solidFill>
                  <a:schemeClr val="tx1"/>
                </a:solidFill>
                <a:effectLst/>
                <a:latin typeface="+mn-lt"/>
                <a:ea typeface="+mn-ea"/>
                <a:cs typeface="+mn-cs"/>
              </a:rPr>
              <a:t> faith we have at the beginning of our search for the Lord and truth is not the same faith we will have after many years in the narrow way.  It will become stronger and more developed as time progresses and as we are trained in the School of Christ.  Some of us have begun our search for truth – for God - without any religion or bible…only a consideration and pondering of nature and the universe.  </a:t>
            </a:r>
          </a:p>
          <a:p>
            <a:endParaRPr lang="en-US" sz="1600" kern="1200" baseline="0" dirty="0" smtClean="0">
              <a:solidFill>
                <a:schemeClr val="tx1"/>
              </a:solidFill>
              <a:effectLst/>
              <a:latin typeface="+mn-lt"/>
              <a:ea typeface="+mn-ea"/>
              <a:cs typeface="+mn-cs"/>
            </a:endParaRPr>
          </a:p>
          <a:p>
            <a:r>
              <a:rPr lang="en-US" sz="1600" b="1" kern="1200" baseline="0" dirty="0" smtClean="0">
                <a:solidFill>
                  <a:schemeClr val="tx1"/>
                </a:solidFill>
                <a:effectLst/>
                <a:latin typeface="+mn-lt"/>
                <a:ea typeface="+mn-ea"/>
                <a:cs typeface="+mn-cs"/>
              </a:rPr>
              <a:t>NEXT</a:t>
            </a:r>
          </a:p>
          <a:p>
            <a:endParaRPr lang="en-US" sz="1600" b="1" kern="1200" baseline="0" dirty="0" smtClean="0">
              <a:solidFill>
                <a:schemeClr val="tx1"/>
              </a:solidFill>
              <a:effectLst/>
              <a:latin typeface="+mn-lt"/>
              <a:ea typeface="+mn-ea"/>
              <a:cs typeface="+mn-cs"/>
            </a:endParaRPr>
          </a:p>
          <a:p>
            <a:r>
              <a:rPr lang="en-US" sz="1600" kern="1200" baseline="0" dirty="0" smtClean="0">
                <a:solidFill>
                  <a:schemeClr val="tx1"/>
                </a:solidFill>
                <a:effectLst/>
                <a:latin typeface="+mn-lt"/>
                <a:ea typeface="+mn-ea"/>
                <a:cs typeface="+mn-cs"/>
              </a:rPr>
              <a:t>When looking at the stars, each moving in its own pathway, or observing a seed growing up after a definite plan into a tree; or watching a baby develop into a full grown, self-directing human individual…it is difficult to conceive of it all taking place as a result of chance.  T</a:t>
            </a:r>
            <a:r>
              <a:rPr lang="en-US" sz="1600" kern="1200" dirty="0" smtClean="0">
                <a:solidFill>
                  <a:schemeClr val="tx1"/>
                </a:solidFill>
                <a:effectLst/>
                <a:latin typeface="+mn-lt"/>
                <a:ea typeface="+mn-ea"/>
                <a:cs typeface="+mn-cs"/>
              </a:rPr>
              <a:t>he order of the planets, the succession of the seasons, and of day and night, the growth of vegetation, etc., etc.,-- could not be produced without an intelligent first cause.</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And so undeniable is the </a:t>
            </a:r>
            <a:r>
              <a:rPr lang="en-US" sz="1600" u="sng" kern="1200" dirty="0" smtClean="0">
                <a:solidFill>
                  <a:schemeClr val="tx1"/>
                </a:solidFill>
                <a:effectLst/>
                <a:latin typeface="+mn-lt"/>
                <a:ea typeface="+mn-ea"/>
                <a:cs typeface="+mn-cs"/>
              </a:rPr>
              <a:t>basis</a:t>
            </a:r>
            <a:r>
              <a:rPr lang="en-US" sz="1600" kern="1200" dirty="0" smtClean="0">
                <a:solidFill>
                  <a:schemeClr val="tx1"/>
                </a:solidFill>
                <a:effectLst/>
                <a:latin typeface="+mn-lt"/>
                <a:ea typeface="+mn-ea"/>
                <a:cs typeface="+mn-cs"/>
              </a:rPr>
              <a:t> of fact thus furnished in nature's testimony, and so logical the reasoning from effect to cause, that the conclusion -- that there is an intelligent, wise and powerful Creator -- is so palpable and irresistible that the Scriptures (</a:t>
            </a:r>
            <a:r>
              <a:rPr lang="en-US" sz="1600" kern="1200" baseline="0" dirty="0" smtClean="0">
                <a:solidFill>
                  <a:schemeClr val="tx1"/>
                </a:solidFill>
                <a:effectLst/>
                <a:latin typeface="+mn-lt"/>
                <a:ea typeface="+mn-ea"/>
                <a:cs typeface="+mn-cs"/>
              </a:rPr>
              <a:t>Psalms 14:1) </a:t>
            </a:r>
            <a:r>
              <a:rPr lang="en-US" sz="1600" kern="1200" dirty="0" smtClean="0">
                <a:solidFill>
                  <a:schemeClr val="tx1"/>
                </a:solidFill>
                <a:effectLst/>
                <a:latin typeface="+mn-lt"/>
                <a:ea typeface="+mn-ea"/>
                <a:cs typeface="+mn-cs"/>
              </a:rPr>
              <a:t>declare the man a fool who does not accept it</a:t>
            </a:r>
            <a:r>
              <a:rPr lang="en-US" sz="1600" kern="1200" baseline="0" dirty="0" smtClean="0">
                <a:solidFill>
                  <a:schemeClr val="tx1"/>
                </a:solidFill>
                <a:effectLst/>
                <a:latin typeface="+mn-lt"/>
                <a:ea typeface="+mn-ea"/>
                <a:cs typeface="+mn-cs"/>
              </a:rPr>
              <a:t>.  We read in </a:t>
            </a:r>
            <a:r>
              <a:rPr lang="en-US" sz="1600" b="1" u="none" strike="noStrike" kern="1200" dirty="0" smtClean="0">
                <a:solidFill>
                  <a:schemeClr val="tx1"/>
                </a:solidFill>
                <a:effectLst/>
                <a:latin typeface="+mn-lt"/>
                <a:ea typeface="+mn-ea"/>
                <a:cs typeface="+mn-cs"/>
              </a:rPr>
              <a:t>Psalms</a:t>
            </a:r>
            <a:r>
              <a:rPr lang="en-US" sz="1600" b="1" u="none" strike="noStrike" kern="1200" baseline="0" dirty="0" smtClean="0">
                <a:solidFill>
                  <a:schemeClr val="tx1"/>
                </a:solidFill>
                <a:effectLst/>
                <a:latin typeface="+mn-lt"/>
                <a:ea typeface="+mn-ea"/>
                <a:cs typeface="+mn-cs"/>
              </a:rPr>
              <a:t> 19:2</a:t>
            </a:r>
            <a:r>
              <a:rPr lang="en-US" sz="1600" b="1" u="none" strike="noStrike" kern="1200" dirty="0" smtClean="0">
                <a:solidFill>
                  <a:schemeClr val="tx1"/>
                </a:solidFill>
                <a:effectLst/>
                <a:latin typeface="+mn-lt"/>
                <a:ea typeface="+mn-ea"/>
                <a:cs typeface="+mn-cs"/>
              </a:rPr>
              <a:t> - 5</a:t>
            </a:r>
            <a:r>
              <a:rPr lang="en-US" sz="1600" b="1" kern="1200" dirty="0" smtClean="0">
                <a:solidFill>
                  <a:schemeClr val="tx1"/>
                </a:solidFill>
                <a:effectLst/>
                <a:latin typeface="+mn-lt"/>
                <a:ea typeface="+mn-ea"/>
                <a:cs typeface="+mn-cs"/>
              </a:rPr>
              <a:t>: </a:t>
            </a:r>
            <a:r>
              <a:rPr lang="en-US" sz="1600" b="1" u="sng" kern="1200" dirty="0" err="1" smtClean="0">
                <a:solidFill>
                  <a:schemeClr val="tx1"/>
                </a:solidFill>
                <a:effectLst/>
                <a:latin typeface="+mn-lt"/>
                <a:ea typeface="+mn-ea"/>
                <a:cs typeface="+mn-cs"/>
              </a:rPr>
              <a:t>Leeser</a:t>
            </a:r>
            <a:r>
              <a:rPr lang="en-US" sz="1600" b="1" u="sng" kern="1200" dirty="0" smtClean="0">
                <a:solidFill>
                  <a:schemeClr val="tx1"/>
                </a:solidFill>
                <a:effectLst/>
                <a:latin typeface="+mn-lt"/>
                <a:ea typeface="+mn-ea"/>
                <a:cs typeface="+mn-cs"/>
              </a:rPr>
              <a:t>:</a:t>
            </a:r>
            <a:r>
              <a:rPr lang="en-US" sz="1600" b="1" kern="1200" baseline="0" dirty="0" smtClean="0">
                <a:solidFill>
                  <a:schemeClr val="tx1"/>
                </a:solidFill>
                <a:effectLst/>
                <a:latin typeface="+mn-lt"/>
                <a:ea typeface="+mn-ea"/>
                <a:cs typeface="+mn-cs"/>
              </a:rPr>
              <a:t> </a:t>
            </a:r>
            <a:r>
              <a:rPr lang="en-US" sz="1600" i="1" kern="1200" dirty="0" smtClean="0">
                <a:solidFill>
                  <a:schemeClr val="tx1"/>
                </a:solidFill>
                <a:effectLst/>
                <a:latin typeface="+mn-lt"/>
                <a:ea typeface="+mn-ea"/>
                <a:cs typeface="+mn-cs"/>
              </a:rPr>
              <a:t>The heavens relate the glory of God; and the expanse </a:t>
            </a:r>
            <a:r>
              <a:rPr lang="en-US" sz="1600" i="1" kern="1200" dirty="0" err="1" smtClean="0">
                <a:solidFill>
                  <a:schemeClr val="tx1"/>
                </a:solidFill>
                <a:effectLst/>
                <a:latin typeface="+mn-lt"/>
                <a:ea typeface="+mn-ea"/>
                <a:cs typeface="+mn-cs"/>
              </a:rPr>
              <a:t>telleth</a:t>
            </a:r>
            <a:r>
              <a:rPr lang="en-US" sz="1600" i="1" kern="1200" dirty="0" smtClean="0">
                <a:solidFill>
                  <a:schemeClr val="tx1"/>
                </a:solidFill>
                <a:effectLst/>
                <a:latin typeface="+mn-lt"/>
                <a:ea typeface="+mn-ea"/>
                <a:cs typeface="+mn-cs"/>
              </a:rPr>
              <a:t> of the works of his hands.  Day unto day </a:t>
            </a:r>
            <a:r>
              <a:rPr lang="en-US" sz="1600" i="1" kern="1200" dirty="0" err="1" smtClean="0">
                <a:solidFill>
                  <a:schemeClr val="tx1"/>
                </a:solidFill>
                <a:effectLst/>
                <a:latin typeface="+mn-lt"/>
                <a:ea typeface="+mn-ea"/>
                <a:cs typeface="+mn-cs"/>
              </a:rPr>
              <a:t>uttereth</a:t>
            </a:r>
            <a:r>
              <a:rPr lang="en-US" sz="1600" i="1" kern="1200" dirty="0" smtClean="0">
                <a:solidFill>
                  <a:schemeClr val="tx1"/>
                </a:solidFill>
                <a:effectLst/>
                <a:latin typeface="+mn-lt"/>
                <a:ea typeface="+mn-ea"/>
                <a:cs typeface="+mn-cs"/>
              </a:rPr>
              <a:t> speech, and night unto night showeth knowledge.  There is no speech, there are no words, their voice is not heard.  But their melody </a:t>
            </a:r>
            <a:r>
              <a:rPr lang="en-US" sz="1600" i="1" kern="1200" dirty="0" err="1" smtClean="0">
                <a:solidFill>
                  <a:schemeClr val="tx1"/>
                </a:solidFill>
                <a:effectLst/>
                <a:latin typeface="+mn-lt"/>
                <a:ea typeface="+mn-ea"/>
                <a:cs typeface="+mn-cs"/>
              </a:rPr>
              <a:t>extendeth</a:t>
            </a:r>
            <a:r>
              <a:rPr lang="en-US" sz="1600" i="1" kern="1200" dirty="0" smtClean="0">
                <a:solidFill>
                  <a:schemeClr val="tx1"/>
                </a:solidFill>
                <a:effectLst/>
                <a:latin typeface="+mn-lt"/>
                <a:ea typeface="+mn-ea"/>
                <a:cs typeface="+mn-cs"/>
              </a:rPr>
              <a:t> through all the earth, and to the end of the world their words. </a:t>
            </a:r>
          </a:p>
          <a:p>
            <a:endParaRPr lang="en-US" sz="1600" kern="1200" baseline="0" dirty="0" smtClean="0">
              <a:solidFill>
                <a:schemeClr val="tx1"/>
              </a:solidFill>
              <a:effectLst/>
              <a:latin typeface="+mn-lt"/>
              <a:ea typeface="+mn-ea"/>
              <a:cs typeface="+mn-cs"/>
            </a:endParaRPr>
          </a:p>
          <a:p>
            <a:r>
              <a:rPr lang="en-US" sz="1600" kern="1200" baseline="0" dirty="0" smtClean="0">
                <a:solidFill>
                  <a:schemeClr val="tx1"/>
                </a:solidFill>
                <a:effectLst/>
                <a:latin typeface="+mn-lt"/>
                <a:ea typeface="+mn-ea"/>
                <a:cs typeface="+mn-cs"/>
              </a:rPr>
              <a:t>Even the most staunch atheists and evolutionists must admit that they have no answer as to how everything began.  </a:t>
            </a:r>
          </a:p>
          <a:p>
            <a:r>
              <a:rPr lang="en-US" sz="1600" b="1" kern="1200" baseline="0" dirty="0" smtClean="0">
                <a:solidFill>
                  <a:schemeClr val="tx1"/>
                </a:solidFill>
                <a:effectLst/>
                <a:latin typeface="+mn-lt"/>
                <a:ea typeface="+mn-ea"/>
                <a:cs typeface="+mn-cs"/>
              </a:rPr>
              <a:t>NEXT</a:t>
            </a: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When interviewing Dr. Richard Dawkins, an evolutionary biologist, author and </a:t>
            </a:r>
            <a:r>
              <a:rPr lang="en-US" sz="1600" u="sng" kern="1200" baseline="0" dirty="0" smtClean="0">
                <a:solidFill>
                  <a:schemeClr val="tx1"/>
                </a:solidFill>
                <a:effectLst/>
                <a:latin typeface="+mn-lt"/>
                <a:ea typeface="+mn-ea"/>
                <a:cs typeface="+mn-cs"/>
              </a:rPr>
              <a:t>very</a:t>
            </a:r>
            <a:r>
              <a:rPr lang="en-US" sz="1600" kern="1200" baseline="0" dirty="0" smtClean="0">
                <a:solidFill>
                  <a:schemeClr val="tx1"/>
                </a:solidFill>
                <a:effectLst/>
                <a:latin typeface="+mn-lt"/>
                <a:ea typeface="+mn-ea"/>
                <a:cs typeface="+mn-cs"/>
              </a:rPr>
              <a:t> outspoken atheist, Bill O’Reilly (The O’Reilly Factor) said to him, when speaking about nature and the universe, “You guys can’t tell me how it all got here,” to which Dr. Dawkins responded by saying, “We’re working on it.”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tx1"/>
                </a:solidFill>
                <a:effectLst/>
                <a:latin typeface="+mn-lt"/>
                <a:ea typeface="+mn-ea"/>
                <a:cs typeface="+mn-cs"/>
              </a:rPr>
              <a:t>NEXT</a:t>
            </a: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But we find another doctor, Dr. Michael Pupin, who lived from the mid 1800’s to the 1930’s who was quoted as saying, “there is nothing which science has ever found to contradict the thought of a supreme creator.  The more science penetrates into the laws of the universe, the more it leads to a belief in an intelligent divinity.”</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Having gotten a glimpse of the great Divine Character through the Book of Nature, we properly enough, before exercising faith in the Bible, make inquiry into the personnel of the writers -- who they were, what were their characters, who did they claim to be, what evidences are there that they were true, and do these </a:t>
            </a:r>
            <a:r>
              <a:rPr lang="en-US" sz="1600" u="sng" kern="1200" dirty="0" smtClean="0">
                <a:solidFill>
                  <a:schemeClr val="tx1"/>
                </a:solidFill>
                <a:effectLst/>
                <a:latin typeface="+mn-lt"/>
                <a:ea typeface="+mn-ea"/>
                <a:cs typeface="+mn-cs"/>
              </a:rPr>
              <a:t>evidences</a:t>
            </a:r>
            <a:r>
              <a:rPr lang="en-US" sz="1600" kern="1200" dirty="0" smtClean="0">
                <a:solidFill>
                  <a:schemeClr val="tx1"/>
                </a:solidFill>
                <a:effectLst/>
                <a:latin typeface="+mn-lt"/>
                <a:ea typeface="+mn-ea"/>
                <a:cs typeface="+mn-cs"/>
              </a:rPr>
              <a:t> agree. In other words, faith </a:t>
            </a:r>
            <a:r>
              <a:rPr lang="en-US" sz="1600" u="sng" kern="1200" dirty="0" smtClean="0">
                <a:solidFill>
                  <a:schemeClr val="tx1"/>
                </a:solidFill>
                <a:effectLst/>
                <a:latin typeface="+mn-lt"/>
                <a:ea typeface="+mn-ea"/>
                <a:cs typeface="+mn-cs"/>
              </a:rPr>
              <a:t>does not</a:t>
            </a:r>
            <a:r>
              <a:rPr lang="en-US" sz="1600" u="none" kern="120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jump at conclusions, but makes investigations and sees that it has some </a:t>
            </a:r>
            <a:r>
              <a:rPr lang="en-US" sz="1600" u="sng" kern="1200" dirty="0" smtClean="0">
                <a:solidFill>
                  <a:schemeClr val="tx1"/>
                </a:solidFill>
                <a:effectLst/>
                <a:latin typeface="+mn-lt"/>
                <a:ea typeface="+mn-ea"/>
                <a:cs typeface="+mn-cs"/>
              </a:rPr>
              <a:t>reasonable</a:t>
            </a:r>
            <a:r>
              <a:rPr lang="en-US" sz="1600" kern="1200" dirty="0" smtClean="0">
                <a:solidFill>
                  <a:schemeClr val="tx1"/>
                </a:solidFill>
                <a:effectLst/>
                <a:latin typeface="+mn-lt"/>
                <a:ea typeface="+mn-ea"/>
                <a:cs typeface="+mn-cs"/>
              </a:rPr>
              <a:t> ground for its existence.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r>
              <a:rPr lang="en-US" sz="1600" kern="1200" baseline="0" dirty="0" smtClean="0">
                <a:solidFill>
                  <a:schemeClr val="tx1"/>
                </a:solidFill>
                <a:effectLst/>
                <a:latin typeface="+mn-lt"/>
                <a:ea typeface="+mn-ea"/>
                <a:cs typeface="+mn-cs"/>
              </a:rPr>
              <a:t>We then begin to make an investigation of the book which is claimed to be the Word of God.  Is the Bible the Word of God?  </a:t>
            </a:r>
            <a:r>
              <a:rPr lang="en-US" sz="1600" b="1" kern="1200" baseline="0" dirty="0" smtClean="0">
                <a:solidFill>
                  <a:schemeClr val="tx1"/>
                </a:solidFill>
                <a:effectLst/>
                <a:latin typeface="+mn-lt"/>
                <a:ea typeface="+mn-ea"/>
                <a:cs typeface="+mn-cs"/>
              </a:rPr>
              <a:t>NEXT  </a:t>
            </a:r>
            <a:r>
              <a:rPr lang="en-US" sz="1600" kern="1200" baseline="0" dirty="0" smtClean="0">
                <a:solidFill>
                  <a:schemeClr val="tx1"/>
                </a:solidFill>
                <a:effectLst/>
                <a:latin typeface="+mn-lt"/>
                <a:ea typeface="+mn-ea"/>
                <a:cs typeface="+mn-cs"/>
              </a:rPr>
              <a:t>If it is the word of God, then it must, in more ways than one, stand apart from all other books which claim to be divinely inspired.  There must be a way in which its claims can be proven.  But how can we prove that this is indeed the word of God?  Is the Bible any different from the Koran or the Book of Mormon for instance?  Upon careful and thoughtful investigation, we do find that the Bible does stand apart from all other religious books…</a:t>
            </a:r>
            <a:r>
              <a:rPr lang="en-US" sz="1600" b="1" kern="1200" baseline="0" dirty="0" smtClean="0">
                <a:solidFill>
                  <a:schemeClr val="tx1"/>
                </a:solidFill>
                <a:effectLst/>
                <a:latin typeface="+mn-lt"/>
                <a:ea typeface="+mn-ea"/>
                <a:cs typeface="+mn-cs"/>
              </a:rPr>
              <a:t>NEXT…</a:t>
            </a:r>
            <a:r>
              <a:rPr lang="en-US" sz="1600" kern="1200" baseline="0" dirty="0" smtClean="0">
                <a:solidFill>
                  <a:schemeClr val="tx1"/>
                </a:solidFill>
                <a:effectLst/>
                <a:latin typeface="+mn-lt"/>
                <a:ea typeface="+mn-ea"/>
                <a:cs typeface="+mn-cs"/>
              </a:rPr>
              <a:t>we know for a fact that the bible was written over a period of 1600 years, and by many different writers, yet the message is harmonious.  It would be impossible for this to be a conspiracy, as a conspiracy could never be upheld for that amount of time.  Secondly, the fact that it has withstood all the attacks of its enemies throughout the centuries, yet still survives as the </a:t>
            </a:r>
            <a:r>
              <a:rPr lang="en-US" sz="1600" u="sng" kern="1200" baseline="0" dirty="0" smtClean="0">
                <a:solidFill>
                  <a:schemeClr val="tx1"/>
                </a:solidFill>
                <a:effectLst/>
                <a:latin typeface="+mn-lt"/>
                <a:ea typeface="+mn-ea"/>
                <a:cs typeface="+mn-cs"/>
              </a:rPr>
              <a:t>best selling book of all time</a:t>
            </a:r>
            <a:r>
              <a:rPr lang="en-US" sz="1600" kern="1200" baseline="0" dirty="0" smtClean="0">
                <a:solidFill>
                  <a:schemeClr val="tx1"/>
                </a:solidFill>
                <a:effectLst/>
                <a:latin typeface="+mn-lt"/>
                <a:ea typeface="+mn-ea"/>
                <a:cs typeface="+mn-cs"/>
              </a:rPr>
              <a:t>.  </a:t>
            </a:r>
          </a:p>
          <a:p>
            <a:endParaRPr lang="en-US" sz="1600" kern="1200" baseline="0" dirty="0" smtClean="0">
              <a:solidFill>
                <a:schemeClr val="tx1"/>
              </a:solidFill>
              <a:effectLst/>
              <a:latin typeface="+mn-lt"/>
              <a:ea typeface="+mn-ea"/>
              <a:cs typeface="+mn-cs"/>
            </a:endParaRPr>
          </a:p>
          <a:p>
            <a:r>
              <a:rPr lang="en-US" sz="1600" kern="1200" baseline="0" dirty="0" smtClean="0">
                <a:solidFill>
                  <a:schemeClr val="tx1"/>
                </a:solidFill>
                <a:effectLst/>
                <a:latin typeface="+mn-lt"/>
                <a:ea typeface="+mn-ea"/>
                <a:cs typeface="+mn-cs"/>
              </a:rPr>
              <a:t>Thirdly, one of the most convincing proofs of the divine inspiration of the Bible is the accurate manner in which its prophecies have been fulfilled.  Remember, a prophecy is history foretold.  Can the prophecies in the Bible be confirmed?  The answer is yes.</a:t>
            </a:r>
            <a:r>
              <a:rPr lang="en-US" sz="1600" b="1" kern="1200" baseline="0" dirty="0" smtClean="0">
                <a:solidFill>
                  <a:schemeClr val="tx1"/>
                </a:solidFill>
                <a:effectLst/>
                <a:latin typeface="+mn-lt"/>
                <a:ea typeface="+mn-ea"/>
                <a:cs typeface="+mn-cs"/>
              </a:rPr>
              <a:t>  </a:t>
            </a:r>
            <a:r>
              <a:rPr lang="en-US" sz="1600" kern="1200" baseline="0" dirty="0" smtClean="0">
                <a:solidFill>
                  <a:schemeClr val="tx1"/>
                </a:solidFill>
                <a:effectLst/>
                <a:latin typeface="+mn-lt"/>
                <a:ea typeface="+mn-ea"/>
                <a:cs typeface="+mn-cs"/>
              </a:rPr>
              <a:t>For starters, let us recall the dream of Nebuchadnezzar recorded in Daniel 2:37-45.  Here, Daniel is revealing the meaning of a great image Nebuchadnezzar saw in his dream; an image </a:t>
            </a:r>
            <a:r>
              <a:rPr lang="en-US" sz="1600" kern="1200" dirty="0" smtClean="0">
                <a:solidFill>
                  <a:schemeClr val="tx1"/>
                </a:solidFill>
                <a:effectLst/>
                <a:latin typeface="+mn-lt"/>
                <a:ea typeface="+mn-ea"/>
                <a:cs typeface="+mn-cs"/>
              </a:rPr>
              <a:t>whose</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head was of fine gold, his breast and his arms of silver, his belly and his thighs of brass, his legs of iron, his feet part of iron and part of clay.  </a:t>
            </a:r>
          </a:p>
          <a:p>
            <a:endParaRPr lang="en-US" sz="1600" kern="1200" dirty="0" smtClean="0">
              <a:solidFill>
                <a:schemeClr val="tx1"/>
              </a:solidFill>
              <a:effectLst/>
              <a:latin typeface="+mn-lt"/>
              <a:ea typeface="+mn-ea"/>
              <a:cs typeface="+mn-cs"/>
            </a:endParaRPr>
          </a:p>
          <a:p>
            <a:r>
              <a:rPr lang="en-US" sz="1600" b="1" kern="1200" baseline="0" dirty="0" smtClean="0">
                <a:solidFill>
                  <a:schemeClr val="tx1"/>
                </a:solidFill>
                <a:effectLst/>
                <a:latin typeface="+mn-lt"/>
                <a:ea typeface="+mn-ea"/>
                <a:cs typeface="+mn-cs"/>
              </a:rPr>
              <a:t>NEXT</a:t>
            </a:r>
            <a:endParaRPr lang="en-US" sz="1600" kern="1200" dirty="0" smtClean="0">
              <a:solidFill>
                <a:schemeClr val="tx1"/>
              </a:solidFill>
              <a:effectLst/>
              <a:latin typeface="+mn-lt"/>
              <a:ea typeface="+mn-ea"/>
              <a:cs typeface="+mn-cs"/>
            </a:endParaRPr>
          </a:p>
          <a:p>
            <a:endParaRPr lang="en-US" sz="1600" kern="1200" dirty="0" smtClean="0">
              <a:solidFill>
                <a:schemeClr val="tx1"/>
              </a:solidFill>
              <a:effectLst/>
              <a:latin typeface="+mn-lt"/>
              <a:ea typeface="+mn-ea"/>
              <a:cs typeface="+mn-cs"/>
            </a:endParaRPr>
          </a:p>
          <a:p>
            <a:r>
              <a:rPr lang="en-US" sz="1600" kern="1200" dirty="0" smtClean="0">
                <a:solidFill>
                  <a:schemeClr val="tx1"/>
                </a:solidFill>
                <a:effectLst/>
                <a:latin typeface="+mn-lt"/>
                <a:ea typeface="+mn-ea"/>
                <a:cs typeface="+mn-cs"/>
              </a:rPr>
              <a:t>Daniel goes on to explain that the head of gold on the image which the king saw in his dream represented him as the head of the Babylonian</a:t>
            </a:r>
            <a:r>
              <a:rPr lang="en-US" sz="1600" kern="1200" baseline="0" dirty="0" smtClean="0">
                <a:solidFill>
                  <a:schemeClr val="tx1"/>
                </a:solidFill>
                <a:effectLst/>
                <a:latin typeface="+mn-lt"/>
                <a:ea typeface="+mn-ea"/>
                <a:cs typeface="+mn-cs"/>
              </a:rPr>
              <a:t> Empire.  But Daniel said that three other kingdoms would follow.  Did this come true?  Indeed it did, and to realize the accuracy with which this prophecy was fulfilled should do much to increase our faith in the Bible as the Word of God.  History records the fact that Babylon, as represented by the head of gold, was succeeded by the </a:t>
            </a:r>
            <a:r>
              <a:rPr lang="en-US" sz="1600" kern="1200" baseline="0" dirty="0" err="1" smtClean="0">
                <a:solidFill>
                  <a:schemeClr val="tx1"/>
                </a:solidFill>
                <a:effectLst/>
                <a:latin typeface="+mn-lt"/>
                <a:ea typeface="+mn-ea"/>
                <a:cs typeface="+mn-cs"/>
              </a:rPr>
              <a:t>Medo</a:t>
            </a:r>
            <a:r>
              <a:rPr lang="en-US" sz="1600" kern="1200" baseline="0" dirty="0" smtClean="0">
                <a:solidFill>
                  <a:schemeClr val="tx1"/>
                </a:solidFill>
                <a:effectLst/>
                <a:latin typeface="+mn-lt"/>
                <a:ea typeface="+mn-ea"/>
                <a:cs typeface="+mn-cs"/>
              </a:rPr>
              <a:t>-Persian Empire, which was pictured by the breast and arms of silver.  Then came the Grecian world power, which was depicted by the thighs of brass.  The Grecian Empire, in turn, was overthrown and succeeded by the Roman Empire, shown by the legs of iron.</a:t>
            </a:r>
          </a:p>
          <a:p>
            <a:endParaRPr lang="en-US" sz="1600" kern="1200" baseline="0" dirty="0" smtClean="0">
              <a:solidFill>
                <a:schemeClr val="tx1"/>
              </a:solidFill>
              <a:effectLst/>
              <a:latin typeface="+mn-lt"/>
              <a:ea typeface="+mn-ea"/>
              <a:cs typeface="+mn-cs"/>
            </a:endParaRPr>
          </a:p>
          <a:p>
            <a:r>
              <a:rPr lang="en-US" sz="1600" kern="1200" baseline="0" dirty="0" smtClean="0">
                <a:solidFill>
                  <a:schemeClr val="tx1"/>
                </a:solidFill>
                <a:effectLst/>
                <a:latin typeface="+mn-lt"/>
                <a:ea typeface="+mn-ea"/>
                <a:cs typeface="+mn-cs"/>
              </a:rPr>
              <a:t>And it is interesting to note how the prophecy emphasizes the great strength of the fourth kingdom, the Roman, by calling special attention to the iron legs which foreshadowed it.  Daniel said “the fourth kingdom,” which was Rome, “shall be strong as iron.”  In its heyday of glory Rome was noted for its great military strength.</a:t>
            </a:r>
          </a:p>
          <a:p>
            <a:endParaRPr lang="en-US" sz="1600" kern="1200" baseline="0" dirty="0" smtClean="0">
              <a:solidFill>
                <a:schemeClr val="tx1"/>
              </a:solidFill>
              <a:effectLst/>
              <a:latin typeface="+mn-lt"/>
              <a:ea typeface="+mn-ea"/>
              <a:cs typeface="+mn-cs"/>
            </a:endParaRPr>
          </a:p>
          <a:p>
            <a:r>
              <a:rPr lang="en-US" sz="1600" b="1" kern="1200" baseline="0" dirty="0" smtClean="0">
                <a:solidFill>
                  <a:schemeClr val="tx1"/>
                </a:solidFill>
                <a:effectLst/>
                <a:latin typeface="+mn-lt"/>
                <a:ea typeface="+mn-ea"/>
                <a:cs typeface="+mn-cs"/>
              </a:rPr>
              <a:t>NEXT</a:t>
            </a:r>
          </a:p>
          <a:p>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Then there is the re-gathering of the nation of Israel…a most miraculous event which was prophesied in the Holy Scriptures thousands of years ago…a prophecy fulfilled a little more than 60 years ago.  Another </a:t>
            </a:r>
            <a:r>
              <a:rPr lang="en-US" sz="1600" u="sng" kern="1200" baseline="0" dirty="0" smtClean="0">
                <a:solidFill>
                  <a:schemeClr val="tx1"/>
                </a:solidFill>
                <a:effectLst/>
                <a:latin typeface="+mn-lt"/>
                <a:ea typeface="+mn-ea"/>
                <a:cs typeface="+mn-cs"/>
              </a:rPr>
              <a:t>evidence</a:t>
            </a:r>
            <a:r>
              <a:rPr lang="en-US" sz="1600" kern="1200" baseline="0" dirty="0" smtClean="0">
                <a:solidFill>
                  <a:schemeClr val="tx1"/>
                </a:solidFill>
                <a:effectLst/>
                <a:latin typeface="+mn-lt"/>
                <a:ea typeface="+mn-ea"/>
                <a:cs typeface="+mn-cs"/>
              </a:rPr>
              <a:t> that the scriptures are The Word of God; for no man could have ever foretold such an event.  We read in </a:t>
            </a:r>
            <a:r>
              <a:rPr lang="en-US" sz="1600" b="1" u="none" strike="noStrike" kern="1200" dirty="0" smtClean="0">
                <a:solidFill>
                  <a:schemeClr val="tx1"/>
                </a:solidFill>
                <a:effectLst/>
                <a:latin typeface="+mn-lt"/>
                <a:ea typeface="+mn-ea"/>
                <a:cs typeface="+mn-cs"/>
              </a:rPr>
              <a:t>Jeremiah 30:3</a:t>
            </a:r>
            <a:r>
              <a:rPr lang="en-US" sz="1600" b="1" kern="1200" dirty="0" smtClean="0">
                <a:solidFill>
                  <a:schemeClr val="tx1"/>
                </a:solidFill>
                <a:effectLst/>
                <a:latin typeface="+mn-lt"/>
                <a:ea typeface="+mn-ea"/>
                <a:cs typeface="+mn-cs"/>
              </a:rPr>
              <a:t>: </a:t>
            </a:r>
            <a:r>
              <a:rPr lang="en-US" sz="1600" b="1" i="1" kern="1200" dirty="0" smtClean="0">
                <a:solidFill>
                  <a:schemeClr val="tx1"/>
                </a:solidFill>
                <a:effectLst/>
                <a:latin typeface="+mn-lt"/>
                <a:ea typeface="+mn-ea"/>
                <a:cs typeface="+mn-cs"/>
              </a:rPr>
              <a:t>“</a:t>
            </a:r>
            <a:r>
              <a:rPr lang="en-US" sz="1600" i="1" kern="1200" dirty="0" smtClean="0">
                <a:solidFill>
                  <a:schemeClr val="tx1"/>
                </a:solidFill>
                <a:effectLst/>
                <a:latin typeface="+mn-lt"/>
                <a:ea typeface="+mn-ea"/>
                <a:cs typeface="+mn-cs"/>
              </a:rPr>
              <a:t>For, lo, the days come, </a:t>
            </a:r>
            <a:r>
              <a:rPr lang="en-US" sz="1600" i="1" kern="1200" dirty="0" err="1" smtClean="0">
                <a:solidFill>
                  <a:schemeClr val="tx1"/>
                </a:solidFill>
                <a:effectLst/>
                <a:latin typeface="+mn-lt"/>
                <a:ea typeface="+mn-ea"/>
                <a:cs typeface="+mn-cs"/>
              </a:rPr>
              <a:t>saith</a:t>
            </a:r>
            <a:r>
              <a:rPr lang="en-US" sz="1600" i="1" kern="1200" dirty="0" smtClean="0">
                <a:solidFill>
                  <a:schemeClr val="tx1"/>
                </a:solidFill>
                <a:effectLst/>
                <a:latin typeface="+mn-lt"/>
                <a:ea typeface="+mn-ea"/>
                <a:cs typeface="+mn-cs"/>
              </a:rPr>
              <a:t> the LORD, that I will bring again the captivity of my people Israel and Judah, </a:t>
            </a:r>
            <a:r>
              <a:rPr lang="en-US" sz="1600" i="1" kern="1200" dirty="0" err="1" smtClean="0">
                <a:solidFill>
                  <a:schemeClr val="tx1"/>
                </a:solidFill>
                <a:effectLst/>
                <a:latin typeface="+mn-lt"/>
                <a:ea typeface="+mn-ea"/>
                <a:cs typeface="+mn-cs"/>
              </a:rPr>
              <a:t>saith</a:t>
            </a:r>
            <a:r>
              <a:rPr lang="en-US" sz="1600" i="1" kern="1200" dirty="0" smtClean="0">
                <a:solidFill>
                  <a:schemeClr val="tx1"/>
                </a:solidFill>
                <a:effectLst/>
                <a:latin typeface="+mn-lt"/>
                <a:ea typeface="+mn-ea"/>
                <a:cs typeface="+mn-cs"/>
              </a:rPr>
              <a:t> the LORD: and I will cause them to return to the land that I gave to their fathers, and they shall possess it.”</a:t>
            </a:r>
          </a:p>
          <a:p>
            <a:endParaRPr lang="en-US" sz="1600" kern="1200" dirty="0" smtClean="0">
              <a:solidFill>
                <a:schemeClr val="tx1"/>
              </a:solidFill>
              <a:effectLst/>
              <a:latin typeface="+mn-lt"/>
              <a:ea typeface="+mn-ea"/>
              <a:cs typeface="+mn-cs"/>
            </a:endParaRPr>
          </a:p>
          <a:p>
            <a:r>
              <a:rPr lang="en-US" sz="1600" kern="1200" baseline="0" dirty="0" smtClean="0">
                <a:solidFill>
                  <a:schemeClr val="tx1"/>
                </a:solidFill>
                <a:effectLst/>
                <a:latin typeface="+mn-lt"/>
                <a:ea typeface="+mn-ea"/>
                <a:cs typeface="+mn-cs"/>
              </a:rPr>
              <a:t>Last but certainly not least, the discoveries of archeologists are almost continually confirming the reliability of the Bible.  </a:t>
            </a:r>
            <a:r>
              <a:rPr lang="en-US" sz="1600" b="1" kern="1200" baseline="0" dirty="0" smtClean="0">
                <a:solidFill>
                  <a:schemeClr val="tx1"/>
                </a:solidFill>
                <a:effectLst/>
                <a:latin typeface="+mn-lt"/>
                <a:ea typeface="+mn-ea"/>
                <a:cs typeface="+mn-cs"/>
              </a:rPr>
              <a:t>NEXT  </a:t>
            </a:r>
            <a:r>
              <a:rPr lang="en-US" sz="1600" kern="1200" baseline="0" dirty="0" smtClean="0">
                <a:solidFill>
                  <a:schemeClr val="tx1"/>
                </a:solidFill>
                <a:effectLst/>
                <a:latin typeface="+mn-lt"/>
                <a:ea typeface="+mn-ea"/>
                <a:cs typeface="+mn-cs"/>
              </a:rPr>
              <a:t>There have been biblical cities uncovered; confirming records found;  </a:t>
            </a:r>
            <a:r>
              <a:rPr lang="en-US" sz="1600" b="1" kern="1200" baseline="0" dirty="0" smtClean="0">
                <a:solidFill>
                  <a:schemeClr val="tx1"/>
                </a:solidFill>
                <a:effectLst/>
                <a:latin typeface="+mn-lt"/>
                <a:ea typeface="+mn-ea"/>
                <a:cs typeface="+mn-cs"/>
              </a:rPr>
              <a:t>NEXT </a:t>
            </a:r>
            <a:r>
              <a:rPr lang="en-US" sz="1600" kern="1200" baseline="0" dirty="0" smtClean="0">
                <a:solidFill>
                  <a:schemeClr val="tx1"/>
                </a:solidFill>
                <a:effectLst/>
                <a:latin typeface="+mn-lt"/>
                <a:ea typeface="+mn-ea"/>
                <a:cs typeface="+mn-cs"/>
              </a:rPr>
              <a:t>clay tablets uncovered which corroborate the validity of Biblical names, kings and places.  </a:t>
            </a:r>
            <a:r>
              <a:rPr lang="en-US" sz="1600" b="1" kern="1200" baseline="0" dirty="0" smtClean="0">
                <a:solidFill>
                  <a:schemeClr val="tx1"/>
                </a:solidFill>
                <a:effectLst/>
                <a:latin typeface="+mn-lt"/>
                <a:ea typeface="+mn-ea"/>
                <a:cs typeface="+mn-cs"/>
              </a:rPr>
              <a:t>NEXT  </a:t>
            </a:r>
            <a:r>
              <a:rPr lang="en-US" sz="1600" kern="1200" baseline="0" dirty="0" smtClean="0">
                <a:solidFill>
                  <a:schemeClr val="tx1"/>
                </a:solidFill>
                <a:effectLst/>
                <a:latin typeface="+mn-lt"/>
                <a:ea typeface="+mn-ea"/>
                <a:cs typeface="+mn-cs"/>
              </a:rPr>
              <a:t>Then there are the Dead Sea scrolls, r</a:t>
            </a:r>
            <a:r>
              <a:rPr lang="en-US" sz="1600" kern="1200" dirty="0" smtClean="0">
                <a:solidFill>
                  <a:schemeClr val="tx1"/>
                </a:solidFill>
                <a:latin typeface="+mn-lt"/>
                <a:ea typeface="+mn-ea"/>
                <a:cs typeface="+mn-cs"/>
              </a:rPr>
              <a:t>ecognized as the greatest manuscript treasure ever found—the discovery of a group of manuscripts which were</a:t>
            </a:r>
            <a:r>
              <a:rPr lang="en-US" sz="1600" kern="1200" baseline="0" dirty="0" smtClean="0">
                <a:solidFill>
                  <a:schemeClr val="tx1"/>
                </a:solidFill>
                <a:latin typeface="+mn-lt"/>
                <a:ea typeface="+mn-ea"/>
                <a:cs typeface="+mn-cs"/>
              </a:rPr>
              <a:t> </a:t>
            </a:r>
            <a:r>
              <a:rPr lang="en-US" sz="1600" kern="1200" dirty="0" smtClean="0">
                <a:solidFill>
                  <a:schemeClr val="tx1"/>
                </a:solidFill>
                <a:latin typeface="+mn-lt"/>
                <a:ea typeface="+mn-ea"/>
                <a:cs typeface="+mn-cs"/>
              </a:rPr>
              <a:t>a thousand years older than the then-oldest-known Hebrew texts</a:t>
            </a:r>
            <a:r>
              <a:rPr lang="en-US" sz="1600" kern="1200" baseline="0" dirty="0" smtClean="0">
                <a:solidFill>
                  <a:schemeClr val="tx1"/>
                </a:solidFill>
                <a:latin typeface="+mn-lt"/>
                <a:ea typeface="+mn-ea"/>
                <a:cs typeface="+mn-cs"/>
              </a:rPr>
              <a:t> of the Bible (manuscripts supporting the verity of the bible).  </a:t>
            </a:r>
          </a:p>
          <a:p>
            <a:endParaRPr lang="en-US" sz="1600" kern="1200" baseline="0" dirty="0" smtClean="0">
              <a:solidFill>
                <a:schemeClr val="tx1"/>
              </a:solidFill>
              <a:latin typeface="+mn-lt"/>
              <a:ea typeface="+mn-ea"/>
              <a:cs typeface="+mn-cs"/>
            </a:endParaRPr>
          </a:p>
          <a:p>
            <a:r>
              <a:rPr lang="en-US" sz="1600" kern="1200" baseline="0" dirty="0" smtClean="0">
                <a:solidFill>
                  <a:schemeClr val="tx1"/>
                </a:solidFill>
                <a:latin typeface="+mn-lt"/>
                <a:ea typeface="+mn-ea"/>
                <a:cs typeface="+mn-cs"/>
              </a:rPr>
              <a:t>And just this past August, 2011, during the excavation of a drainage tunnel under Jerusalem, a worker found a tiny golden bell which could still ring after 2000 years.  Can anybody guess where this came from?  </a:t>
            </a:r>
            <a:r>
              <a:rPr lang="en-US" sz="1600" b="1" kern="1200" baseline="0" dirty="0" smtClean="0">
                <a:solidFill>
                  <a:schemeClr val="tx1"/>
                </a:solidFill>
                <a:latin typeface="+mn-lt"/>
                <a:ea typeface="+mn-ea"/>
                <a:cs typeface="+mn-cs"/>
              </a:rPr>
              <a:t>NEXT  </a:t>
            </a:r>
            <a:r>
              <a:rPr lang="en-US" sz="1600" b="0" kern="1200" baseline="0" dirty="0" smtClean="0">
                <a:solidFill>
                  <a:schemeClr val="tx1"/>
                </a:solidFill>
                <a:latin typeface="+mn-lt"/>
                <a:ea typeface="+mn-ea"/>
                <a:cs typeface="+mn-cs"/>
              </a:rPr>
              <a:t>From the fringes of a temple priest’s robe -- </a:t>
            </a:r>
            <a:r>
              <a:rPr lang="en-US" sz="1600" b="1" u="none" strike="noStrike" kern="1200" dirty="0" smtClean="0">
                <a:solidFill>
                  <a:schemeClr val="tx1"/>
                </a:solidFill>
                <a:effectLst/>
                <a:latin typeface="+mn-lt"/>
                <a:ea typeface="+mn-ea"/>
                <a:cs typeface="+mn-cs"/>
              </a:rPr>
              <a:t>Exodus 28:34</a:t>
            </a:r>
            <a:r>
              <a:rPr lang="en-US" sz="1600" b="1" u="none" strike="noStrike" kern="1200" baseline="0" dirty="0" smtClean="0">
                <a:solidFill>
                  <a:schemeClr val="tx1"/>
                </a:solidFill>
                <a:effectLst/>
                <a:latin typeface="+mn-lt"/>
                <a:ea typeface="+mn-ea"/>
                <a:cs typeface="+mn-cs"/>
              </a:rPr>
              <a:t> </a:t>
            </a:r>
            <a:r>
              <a:rPr lang="en-US" sz="1600" i="1" kern="1200" dirty="0" smtClean="0">
                <a:solidFill>
                  <a:schemeClr val="tx1"/>
                </a:solidFill>
                <a:effectLst/>
                <a:latin typeface="+mn-lt"/>
                <a:ea typeface="+mn-ea"/>
                <a:cs typeface="+mn-cs"/>
              </a:rPr>
              <a:t>A golden bell and a pomegranate, a golden bell and a pomegranate, upon the hem of the robe round about.</a:t>
            </a:r>
            <a:r>
              <a:rPr lang="en-US" sz="1600" i="1" kern="1200" baseline="0" dirty="0" smtClean="0">
                <a:solidFill>
                  <a:schemeClr val="tx1"/>
                </a:solidFill>
                <a:effectLst/>
                <a:latin typeface="+mn-lt"/>
                <a:ea typeface="+mn-ea"/>
                <a:cs typeface="+mn-cs"/>
              </a:rPr>
              <a:t>  </a:t>
            </a:r>
            <a:r>
              <a:rPr lang="en-US" sz="1600" i="0" kern="1200" baseline="0" dirty="0" smtClean="0">
                <a:solidFill>
                  <a:schemeClr val="tx1"/>
                </a:solidFill>
                <a:effectLst/>
                <a:latin typeface="+mn-lt"/>
                <a:ea typeface="+mn-ea"/>
                <a:cs typeface="+mn-cs"/>
              </a:rPr>
              <a:t>And did you know that brimstone can literally be picked up off of the ground in certain areas around the dead sea. </a:t>
            </a:r>
            <a:r>
              <a:rPr lang="en-US" sz="1600" b="1" kern="1200" baseline="0" dirty="0" smtClean="0">
                <a:solidFill>
                  <a:schemeClr val="tx1"/>
                </a:solidFill>
                <a:effectLst/>
                <a:latin typeface="+mn-lt"/>
                <a:ea typeface="+mn-ea"/>
                <a:cs typeface="+mn-cs"/>
              </a:rPr>
              <a:t>NEXT  </a:t>
            </a:r>
            <a:r>
              <a:rPr lang="en-US" sz="1600" i="0" kern="1200" baseline="0" dirty="0" smtClean="0">
                <a:solidFill>
                  <a:schemeClr val="tx1"/>
                </a:solidFill>
                <a:effectLst/>
                <a:latin typeface="+mn-lt"/>
                <a:ea typeface="+mn-ea"/>
                <a:cs typeface="+mn-cs"/>
              </a:rPr>
              <a:t>The same area where Sodom and Gomorrah were located.  </a:t>
            </a:r>
            <a:r>
              <a:rPr lang="en-US" sz="1600" b="1" u="none" strike="noStrike" kern="1200" dirty="0" smtClean="0">
                <a:solidFill>
                  <a:schemeClr val="tx1"/>
                </a:solidFill>
                <a:effectLst/>
                <a:latin typeface="+mn-lt"/>
                <a:ea typeface="+mn-ea"/>
                <a:cs typeface="+mn-cs"/>
              </a:rPr>
              <a:t>Genesis 19:24  </a:t>
            </a:r>
            <a:r>
              <a:rPr lang="en-US" sz="1600" i="1" kern="1200" dirty="0" smtClean="0">
                <a:solidFill>
                  <a:schemeClr val="tx1"/>
                </a:solidFill>
                <a:effectLst/>
                <a:latin typeface="+mn-lt"/>
                <a:ea typeface="+mn-ea"/>
                <a:cs typeface="+mn-cs"/>
              </a:rPr>
              <a:t>Then the LORD rained upon Sodom and upon Gomorrah </a:t>
            </a:r>
            <a:r>
              <a:rPr lang="en-US" sz="1600" i="1" u="sng" kern="1200" dirty="0" smtClean="0">
                <a:solidFill>
                  <a:schemeClr val="tx1"/>
                </a:solidFill>
                <a:effectLst/>
                <a:latin typeface="+mn-lt"/>
                <a:ea typeface="+mn-ea"/>
                <a:cs typeface="+mn-cs"/>
              </a:rPr>
              <a:t>brimstone</a:t>
            </a:r>
            <a:r>
              <a:rPr lang="en-US" sz="1600" i="1" kern="1200" dirty="0" smtClean="0">
                <a:solidFill>
                  <a:schemeClr val="tx1"/>
                </a:solidFill>
                <a:effectLst/>
                <a:latin typeface="+mn-lt"/>
                <a:ea typeface="+mn-ea"/>
                <a:cs typeface="+mn-cs"/>
              </a:rPr>
              <a:t> and fire from the LORD out of heaven.</a:t>
            </a:r>
          </a:p>
          <a:p>
            <a:endParaRPr lang="en-US" sz="1600" i="1"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0" i="0" kern="1200" dirty="0" smtClean="0">
                <a:solidFill>
                  <a:schemeClr val="tx1"/>
                </a:solidFill>
                <a:effectLst/>
                <a:latin typeface="+mn-lt"/>
                <a:ea typeface="+mn-ea"/>
                <a:cs typeface="+mn-cs"/>
              </a:rPr>
              <a:t>Now I realize that I don’t need to spend time trying</a:t>
            </a:r>
            <a:r>
              <a:rPr lang="en-US" sz="1600" b="0" i="0" kern="1200" baseline="0" dirty="0" smtClean="0">
                <a:solidFill>
                  <a:schemeClr val="tx1"/>
                </a:solidFill>
                <a:effectLst/>
                <a:latin typeface="+mn-lt"/>
                <a:ea typeface="+mn-ea"/>
                <a:cs typeface="+mn-cs"/>
              </a:rPr>
              <a:t> to convince you that the Bible is in fact the Word of God, nor to convince you that there is a Supreme creator, but isn’t it faith strengthening to reviewing such evidences?  And we are just touching the tip of the iceberg…we could go on and on stacking up evidence in support of the truthfulness of the scriptures.</a:t>
            </a:r>
            <a:endParaRPr lang="en-US" sz="1600" b="0" i="0" kern="1200" dirty="0" smtClean="0">
              <a:solidFill>
                <a:schemeClr val="tx1"/>
              </a:solidFill>
              <a:effectLst/>
              <a:latin typeface="+mn-lt"/>
              <a:ea typeface="+mn-ea"/>
              <a:cs typeface="+mn-cs"/>
            </a:endParaRPr>
          </a:p>
          <a:p>
            <a:endParaRPr lang="en-US" sz="1600" b="1"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tx1"/>
                </a:solidFill>
                <a:effectLst/>
                <a:latin typeface="+mn-lt"/>
                <a:ea typeface="+mn-ea"/>
                <a:cs typeface="+mn-cs"/>
              </a:rPr>
              <a:t>NEXT</a:t>
            </a: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r>
              <a:rPr lang="en-US" sz="16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FB454D-DBD6-1545-A0EB-D20DEF98D199}" type="slidenum">
              <a:rPr lang="en-US" smtClean="0"/>
              <a:t>11</a:t>
            </a:fld>
            <a:endParaRPr lang="en-US"/>
          </a:p>
        </p:txBody>
      </p:sp>
    </p:spTree>
    <p:extLst>
      <p:ext uri="{BB962C8B-B14F-4D97-AF65-F5344CB8AC3E}">
        <p14:creationId xmlns:p14="http://schemas.microsoft.com/office/powerpoint/2010/main" val="1623699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But</a:t>
            </a:r>
            <a:r>
              <a:rPr lang="en-US" sz="1600" baseline="0" dirty="0" smtClean="0"/>
              <a:t> now let me ask each of you a question…can each of you exercise the same faith in the Lord when it comes to his dealings in </a:t>
            </a:r>
            <a:r>
              <a:rPr lang="en-US" sz="1600" u="sng" baseline="0" dirty="0" smtClean="0"/>
              <a:t>your</a:t>
            </a:r>
            <a:r>
              <a:rPr lang="en-US" sz="1600" baseline="0" dirty="0" smtClean="0"/>
              <a:t> </a:t>
            </a:r>
            <a:r>
              <a:rPr lang="en-US" sz="1600" u="sng" baseline="0" dirty="0" smtClean="0"/>
              <a:t>own</a:t>
            </a:r>
            <a:r>
              <a:rPr lang="en-US" sz="1600" baseline="0" dirty="0" smtClean="0"/>
              <a:t> </a:t>
            </a:r>
            <a:r>
              <a:rPr lang="en-US" sz="1600" u="sng" baseline="0" dirty="0" smtClean="0"/>
              <a:t>life</a:t>
            </a:r>
            <a:r>
              <a:rPr lang="en-US" sz="1600" baseline="0" dirty="0" smtClean="0"/>
              <a:t>?  Do you have the same faith in the promises that he made to </a:t>
            </a:r>
            <a:r>
              <a:rPr lang="en-US" sz="1600" u="sng" baseline="0" dirty="0" smtClean="0"/>
              <a:t>you</a:t>
            </a:r>
            <a:r>
              <a:rPr lang="en-US" sz="1600" baseline="0" dirty="0" smtClean="0"/>
              <a:t>?</a:t>
            </a:r>
          </a:p>
          <a:p>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Well, let’s see…what did he promise you?  For starters, he promised you that all things will work together for your good (as New Creatures).  Do you believe him?  </a:t>
            </a:r>
            <a:r>
              <a:rPr lang="en-US" sz="1600" b="1" baseline="0" dirty="0" smtClean="0"/>
              <a:t>NEXT</a:t>
            </a:r>
            <a:r>
              <a:rPr lang="en-US" sz="1600" baseline="0" dirty="0" smtClean="0"/>
              <a:t>  </a:t>
            </a:r>
            <a:r>
              <a:rPr lang="en-US" sz="1600" b="1" u="none" strike="noStrike" kern="1200" dirty="0" smtClean="0">
                <a:solidFill>
                  <a:schemeClr val="tx1"/>
                </a:solidFill>
                <a:effectLst/>
                <a:latin typeface="+mn-lt"/>
                <a:ea typeface="+mn-ea"/>
                <a:cs typeface="+mn-cs"/>
              </a:rPr>
              <a:t>Romans 8:28</a:t>
            </a:r>
            <a:r>
              <a:rPr lang="en-US" sz="1600" kern="1200" dirty="0" smtClean="0">
                <a:solidFill>
                  <a:schemeClr val="tx1"/>
                </a:solidFill>
                <a:effectLst/>
                <a:latin typeface="+mn-lt"/>
                <a:ea typeface="+mn-ea"/>
                <a:cs typeface="+mn-cs"/>
              </a:rPr>
              <a:t> </a:t>
            </a:r>
            <a:r>
              <a:rPr lang="en-US" sz="1600" i="1" kern="1200" dirty="0" smtClean="0">
                <a:solidFill>
                  <a:schemeClr val="tx1"/>
                </a:solidFill>
                <a:effectLst/>
                <a:latin typeface="+mn-lt"/>
                <a:ea typeface="+mn-ea"/>
                <a:cs typeface="+mn-cs"/>
              </a:rPr>
              <a:t>And we know that all things work together for good to them that love God, to them who are the called according to his purpose.</a:t>
            </a:r>
            <a:r>
              <a:rPr lang="en-US" sz="1600" i="0" kern="1200" baseline="0" dirty="0" smtClean="0">
                <a:solidFill>
                  <a:schemeClr val="tx1"/>
                </a:solidFill>
                <a:effectLst/>
                <a:latin typeface="+mn-lt"/>
                <a:ea typeface="+mn-ea"/>
                <a:cs typeface="+mn-cs"/>
              </a:rPr>
              <a:t> </a:t>
            </a:r>
            <a:r>
              <a:rPr lang="en-US" sz="1600" kern="1200" dirty="0" smtClean="0">
                <a:solidFill>
                  <a:schemeClr val="tx1"/>
                </a:solidFill>
                <a:latin typeface="+mn-lt"/>
                <a:ea typeface="+mn-ea"/>
                <a:cs typeface="+mn-cs"/>
              </a:rPr>
              <a:t>We have the guarantee from the Lord that "all things shall work together for good to those that love God," who put their trust in Him. Whatever would not be a blessing to us will not be permitted. R5546:c2,p6  The well-instructed soul has learned that the good here referred to is not always, nor very often, earthly good, -- temporal advantage: they that love God . . . know that the "all things" include chiefly the </a:t>
            </a:r>
            <a:r>
              <a:rPr lang="en-US" sz="1600" u="sng" kern="1200" dirty="0" smtClean="0">
                <a:solidFill>
                  <a:schemeClr val="tx1"/>
                </a:solidFill>
                <a:latin typeface="+mn-lt"/>
                <a:ea typeface="+mn-ea"/>
                <a:cs typeface="+mn-cs"/>
              </a:rPr>
              <a:t>trials</a:t>
            </a:r>
            <a:r>
              <a:rPr lang="en-US" sz="1600" kern="1200" dirty="0" smtClean="0">
                <a:solidFill>
                  <a:schemeClr val="tx1"/>
                </a:solidFill>
                <a:latin typeface="+mn-lt"/>
                <a:ea typeface="+mn-ea"/>
                <a:cs typeface="+mn-cs"/>
              </a:rPr>
              <a:t> and </a:t>
            </a:r>
            <a:r>
              <a:rPr lang="en-US" sz="1600" u="sng" kern="1200" dirty="0" smtClean="0">
                <a:solidFill>
                  <a:schemeClr val="tx1"/>
                </a:solidFill>
                <a:latin typeface="+mn-lt"/>
                <a:ea typeface="+mn-ea"/>
                <a:cs typeface="+mn-cs"/>
              </a:rPr>
              <a:t>disappointments</a:t>
            </a:r>
            <a:r>
              <a:rPr lang="en-US" sz="1600" kern="1200" dirty="0" smtClean="0">
                <a:solidFill>
                  <a:schemeClr val="tx1"/>
                </a:solidFill>
                <a:latin typeface="+mn-lt"/>
                <a:ea typeface="+mn-ea"/>
                <a:cs typeface="+mn-cs"/>
              </a:rPr>
              <a:t> and </a:t>
            </a:r>
            <a:r>
              <a:rPr lang="en-US" sz="1600" u="sng" kern="1200" dirty="0" smtClean="0">
                <a:solidFill>
                  <a:schemeClr val="tx1"/>
                </a:solidFill>
                <a:latin typeface="+mn-lt"/>
                <a:ea typeface="+mn-ea"/>
                <a:cs typeface="+mn-cs"/>
              </a:rPr>
              <a:t>perplexities</a:t>
            </a:r>
            <a:r>
              <a:rPr lang="en-US" sz="1600" kern="1200" dirty="0" smtClean="0">
                <a:solidFill>
                  <a:schemeClr val="tx1"/>
                </a:solidFill>
                <a:latin typeface="+mn-lt"/>
                <a:ea typeface="+mn-ea"/>
                <a:cs typeface="+mn-cs"/>
              </a:rPr>
              <a:t> and </a:t>
            </a:r>
            <a:r>
              <a:rPr lang="en-US" sz="1600" u="sng" kern="1200" dirty="0" smtClean="0">
                <a:solidFill>
                  <a:schemeClr val="tx1"/>
                </a:solidFill>
                <a:latin typeface="+mn-lt"/>
                <a:ea typeface="+mn-ea"/>
                <a:cs typeface="+mn-cs"/>
              </a:rPr>
              <a:t>difficulties</a:t>
            </a:r>
            <a:r>
              <a:rPr lang="en-US" sz="1600" kern="1200" dirty="0" smtClean="0">
                <a:solidFill>
                  <a:schemeClr val="tx1"/>
                </a:solidFill>
                <a:latin typeface="+mn-lt"/>
                <a:ea typeface="+mn-ea"/>
                <a:cs typeface="+mn-cs"/>
              </a:rPr>
              <a:t> and </a:t>
            </a:r>
            <a:r>
              <a:rPr lang="en-US" sz="1600" u="sng" kern="1200" dirty="0" smtClean="0">
                <a:solidFill>
                  <a:schemeClr val="tx1"/>
                </a:solidFill>
                <a:latin typeface="+mn-lt"/>
                <a:ea typeface="+mn-ea"/>
                <a:cs typeface="+mn-cs"/>
              </a:rPr>
              <a:t>temptations</a:t>
            </a:r>
            <a:r>
              <a:rPr lang="en-US" sz="1600" kern="1200" dirty="0" smtClean="0">
                <a:solidFill>
                  <a:schemeClr val="tx1"/>
                </a:solidFill>
                <a:latin typeface="+mn-lt"/>
                <a:ea typeface="+mn-ea"/>
                <a:cs typeface="+mn-cs"/>
              </a:rPr>
              <a:t> of the narrow way, in which they have consecrated themselves to walk; and that the </a:t>
            </a:r>
            <a:r>
              <a:rPr lang="en-US" sz="1600" b="1" kern="1200" dirty="0" smtClean="0">
                <a:solidFill>
                  <a:schemeClr val="tx1"/>
                </a:solidFill>
                <a:latin typeface="+mn-lt"/>
                <a:ea typeface="+mn-ea"/>
                <a:cs typeface="+mn-cs"/>
              </a:rPr>
              <a:t>"good"</a:t>
            </a:r>
            <a:r>
              <a:rPr lang="en-US" sz="1600" b="0" kern="1200" dirty="0" smtClean="0">
                <a:solidFill>
                  <a:schemeClr val="tx1"/>
                </a:solidFill>
                <a:latin typeface="+mn-lt"/>
                <a:ea typeface="+mn-ea"/>
                <a:cs typeface="+mn-cs"/>
              </a:rPr>
              <a:t> which will be worked out, will be in the </a:t>
            </a:r>
            <a:r>
              <a:rPr lang="en-US" sz="1600" b="0" u="sng" kern="1200" dirty="0" smtClean="0">
                <a:solidFill>
                  <a:schemeClr val="tx1"/>
                </a:solidFill>
                <a:latin typeface="+mn-lt"/>
                <a:ea typeface="+mn-ea"/>
                <a:cs typeface="+mn-cs"/>
              </a:rPr>
              <a:t>chiseled and polished characters, likenesses to the character of Christ</a:t>
            </a:r>
            <a:r>
              <a:rPr lang="en-US" sz="1600" b="0" kern="1200" dirty="0" smtClean="0">
                <a:solidFill>
                  <a:schemeClr val="tx1"/>
                </a:solidFill>
                <a:latin typeface="+mn-lt"/>
                <a:ea typeface="+mn-ea"/>
                <a:cs typeface="+mn-cs"/>
              </a:rPr>
              <a:t>, which through faithfulness unto the end will be perfected in the Divine honor and glory. R2241:c2,p5</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mn-lt"/>
                <a:ea typeface="+mn-ea"/>
                <a:cs typeface="+mn-cs"/>
              </a:rPr>
              <a:t>NEXT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mn-lt"/>
                <a:ea typeface="+mn-ea"/>
                <a:cs typeface="+mn-cs"/>
              </a:rPr>
              <a:t>"God is faithful, who will not suffer you to be tempted above that ye are able; but will with the temptation also make a way to escape, that ye may be able to bear it." </a:t>
            </a:r>
            <a:r>
              <a:rPr lang="en-US" sz="1600" b="1" u="none" kern="1200" dirty="0" smtClean="0">
                <a:solidFill>
                  <a:schemeClr val="tx1"/>
                </a:solidFill>
                <a:latin typeface="+mn-lt"/>
                <a:ea typeface="+mn-ea"/>
                <a:cs typeface="+mn-cs"/>
              </a:rPr>
              <a:t>1 Cor. 10:13</a:t>
            </a:r>
            <a:r>
              <a:rPr lang="en-US" sz="1600" b="0" u="none" kern="1200" dirty="0" smtClean="0">
                <a:solidFill>
                  <a:schemeClr val="tx1"/>
                </a:solidFill>
                <a:latin typeface="+mn-lt"/>
                <a:ea typeface="+mn-ea"/>
                <a:cs typeface="+mn-cs"/>
              </a:rPr>
              <a:t> </a:t>
            </a:r>
            <a:r>
              <a:rPr lang="en-US" sz="1600" b="0" u="sng" kern="1200" dirty="0" smtClean="0">
                <a:solidFill>
                  <a:schemeClr val="tx1"/>
                </a:solidFill>
                <a:latin typeface="+mn-lt"/>
                <a:ea typeface="+mn-ea"/>
                <a:cs typeface="+mn-cs"/>
              </a:rPr>
              <a:t> </a:t>
            </a:r>
            <a:r>
              <a:rPr lang="en-US" sz="1600" b="0" u="none" kern="1200" dirty="0" smtClean="0">
                <a:solidFill>
                  <a:schemeClr val="tx1"/>
                </a:solidFill>
                <a:latin typeface="+mn-lt"/>
                <a:ea typeface="+mn-ea"/>
                <a:cs typeface="+mn-cs"/>
              </a:rPr>
              <a:t>Our Lord's words respecting the temptations and trials of the Church assure us that this class shall have nothing to fear, that they will be kept, that it will not be possible for them to be tempted, for with every temptation the Lord will provide a way of escape…What we do desire is that each consecrated child of God may see the way of escape which God has provided and may use the same, and thus be in line with the Lord's provision and amongst those shielded ones, the very elect -- "called, chosen, faithful.” R4253:c1,p2,3</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u="none"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0" u="none" kern="1200" dirty="0" smtClean="0">
                <a:solidFill>
                  <a:schemeClr val="tx1"/>
                </a:solidFill>
                <a:latin typeface="+mn-lt"/>
                <a:ea typeface="+mn-ea"/>
                <a:cs typeface="+mn-cs"/>
              </a:rPr>
              <a:t>Tell</a:t>
            </a:r>
            <a:r>
              <a:rPr lang="en-US" sz="1600" b="0" u="none" kern="1200" baseline="0" dirty="0" smtClean="0">
                <a:solidFill>
                  <a:schemeClr val="tx1"/>
                </a:solidFill>
                <a:latin typeface="+mn-lt"/>
                <a:ea typeface="+mn-ea"/>
                <a:cs typeface="+mn-cs"/>
              </a:rPr>
              <a:t> of my experience when I prayed for relief from an experience and the relief was granted.</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0" u="none" kern="1200" baseline="0" dirty="0" smtClean="0">
                <a:solidFill>
                  <a:schemeClr val="tx1"/>
                </a:solidFill>
                <a:latin typeface="+mn-lt"/>
                <a:ea typeface="+mn-ea"/>
                <a:cs typeface="+mn-cs"/>
              </a:rPr>
              <a:t>(I’m going to tell on myself)…Talk of my experience when I cried out in complaint and the result.</a:t>
            </a:r>
            <a:endParaRPr lang="en-US" sz="1600" b="0" u="none"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u="none"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u="none" kern="1200" dirty="0" smtClean="0">
                <a:solidFill>
                  <a:schemeClr val="tx1"/>
                </a:solidFill>
                <a:latin typeface="+mn-lt"/>
                <a:ea typeface="+mn-ea"/>
                <a:cs typeface="+mn-cs"/>
              </a:rPr>
              <a:t>NEXT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u="none"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mn-lt"/>
                <a:ea typeface="+mn-ea"/>
                <a:cs typeface="+mn-cs"/>
              </a:rPr>
              <a:t>"And (I) will be a </a:t>
            </a:r>
            <a:r>
              <a:rPr lang="en-US" sz="1600" b="1" u="sng" kern="1200" dirty="0" smtClean="0">
                <a:solidFill>
                  <a:schemeClr val="tx1"/>
                </a:solidFill>
                <a:latin typeface="+mn-lt"/>
                <a:ea typeface="+mn-ea"/>
                <a:cs typeface="+mn-cs"/>
              </a:rPr>
              <a:t>Father unto you</a:t>
            </a:r>
            <a:r>
              <a:rPr lang="en-US" sz="1600" b="1" kern="1200" dirty="0" smtClean="0">
                <a:solidFill>
                  <a:schemeClr val="tx1"/>
                </a:solidFill>
                <a:latin typeface="+mn-lt"/>
                <a:ea typeface="+mn-ea"/>
                <a:cs typeface="+mn-cs"/>
              </a:rPr>
              <a:t>, and ye shall be My sons and daughters, </a:t>
            </a:r>
            <a:r>
              <a:rPr lang="en-US" sz="1600" b="1" kern="1200" dirty="0" err="1" smtClean="0">
                <a:solidFill>
                  <a:schemeClr val="tx1"/>
                </a:solidFill>
                <a:latin typeface="+mn-lt"/>
                <a:ea typeface="+mn-ea"/>
                <a:cs typeface="+mn-cs"/>
              </a:rPr>
              <a:t>saith</a:t>
            </a:r>
            <a:r>
              <a:rPr lang="en-US" sz="1600" b="1" kern="1200" dirty="0" smtClean="0">
                <a:solidFill>
                  <a:schemeClr val="tx1"/>
                </a:solidFill>
                <a:latin typeface="+mn-lt"/>
                <a:ea typeface="+mn-ea"/>
                <a:cs typeface="+mn-cs"/>
              </a:rPr>
              <a:t> the Lord Almighty." </a:t>
            </a:r>
            <a:r>
              <a:rPr lang="en-US" sz="1600" b="1" u="sng" kern="1200" dirty="0" smtClean="0">
                <a:solidFill>
                  <a:schemeClr val="tx1"/>
                </a:solidFill>
                <a:latin typeface="+mn-lt"/>
                <a:ea typeface="+mn-ea"/>
                <a:cs typeface="+mn-cs"/>
              </a:rPr>
              <a:t>2 Cor. 6:18</a:t>
            </a:r>
            <a:r>
              <a:rPr lang="en-US" sz="1600" b="0" u="sng" kern="1200" dirty="0" smtClean="0">
                <a:solidFill>
                  <a:schemeClr val="tx1"/>
                </a:solidFill>
                <a:latin typeface="+mn-lt"/>
                <a:ea typeface="+mn-ea"/>
                <a:cs typeface="+mn-cs"/>
              </a:rPr>
              <a:t>  </a:t>
            </a:r>
            <a:r>
              <a:rPr lang="en-US" sz="1600" b="0" u="none" kern="1200" dirty="0" smtClean="0">
                <a:solidFill>
                  <a:schemeClr val="tx1"/>
                </a:solidFill>
                <a:latin typeface="+mn-lt"/>
                <a:ea typeface="+mn-ea"/>
                <a:cs typeface="+mn-cs"/>
              </a:rPr>
              <a:t>What a promise! What a suggestion! -- that we, by nature defiled and imperfect, should not only have the notice of our sovereign Creator, but should be invited to become His children and be given the assurance of His parental affection for us -- that "like as a father pitieth his children, so the Lord pitieth them that reverence Him." How wonderful it seems! And then, as the Apostle elsewhere declares, this is not the end of the matter, but merely the beginning, for He says, "If children, then heirs, heirs of God, and joint-heirs with Christ, if so be that we suffer with Him, that we may be also glorified together." R5739:c2,p2 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u="none"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mn-lt"/>
                <a:ea typeface="+mn-ea"/>
                <a:cs typeface="+mn-cs"/>
              </a:rPr>
              <a:t>"Being confident of this very thing, that He which hath begun a good work in you will perform it until the day of Jesus Christ." </a:t>
            </a:r>
            <a:r>
              <a:rPr lang="en-US" sz="1600" b="1" u="sng" kern="1200" dirty="0" smtClean="0">
                <a:solidFill>
                  <a:schemeClr val="tx1"/>
                </a:solidFill>
                <a:latin typeface="+mn-lt"/>
                <a:ea typeface="+mn-ea"/>
                <a:cs typeface="+mn-cs"/>
              </a:rPr>
              <a:t>Phil. 1:6</a:t>
            </a:r>
            <a:r>
              <a:rPr lang="en-US" sz="1600" b="0" u="sng" kern="1200" dirty="0" smtClean="0">
                <a:solidFill>
                  <a:schemeClr val="tx1"/>
                </a:solidFill>
                <a:latin typeface="+mn-lt"/>
                <a:ea typeface="+mn-ea"/>
                <a:cs typeface="+mn-cs"/>
              </a:rPr>
              <a:t>  </a:t>
            </a:r>
            <a:r>
              <a:rPr lang="en-US" sz="1600" b="0" u="none" kern="1200" dirty="0" smtClean="0">
                <a:solidFill>
                  <a:schemeClr val="tx1"/>
                </a:solidFill>
                <a:latin typeface="+mn-lt"/>
                <a:ea typeface="+mn-ea"/>
                <a:cs typeface="+mn-cs"/>
              </a:rPr>
              <a:t>Let us not forget that the work is the Lord's, in the sense that His strength supplied to us is vouchsafed to accomplish it, and that He who has begun the good work in us is able to complete it; and He will do so, if we let Him; i.e., if we follow His leading, doing His will. R2124:c1</a:t>
            </a:r>
            <a:endParaRPr lang="en-US" sz="1600" dirty="0" smtClean="0"/>
          </a:p>
          <a:p>
            <a:endParaRPr lang="en-US" sz="16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i="0" kern="1200" baseline="0" dirty="0" smtClean="0">
                <a:solidFill>
                  <a:schemeClr val="tx1"/>
                </a:solidFill>
                <a:effectLst/>
                <a:latin typeface="+mn-lt"/>
                <a:ea typeface="+mn-ea"/>
                <a:cs typeface="+mn-cs"/>
              </a:rPr>
              <a:t>Or would you respond by saying, “yes, I do believe that all things work together for my good, but I sometimes wonder why my experiences seem to go on for so long; am I a tough nut to crack, am I so hard headed and unable to learn my lessons that the Lord needs them to go on for so long?”  My response to this would be…the test of time is what strengthens the faith.  Look at any example of faithfulness in the bible and you will find the test of time.  Abraham.  The Plan of the Ages.  Look how long Israel waited for their re-gathering?  Look how long the world is waiting for their deliverance…as a matter of fact the test of time has taken its toll on them…they have lost faith in God…haven’t they?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i="0" kern="1200" baseline="0" dirty="0" smtClean="0">
              <a:solidFill>
                <a:schemeClr val="tx1"/>
              </a:solidFill>
              <a:effectLst/>
              <a:latin typeface="+mn-lt"/>
              <a:ea typeface="+mn-ea"/>
              <a:cs typeface="+mn-cs"/>
            </a:endParaRPr>
          </a:p>
          <a:p>
            <a:r>
              <a:rPr lang="en-US" sz="1600" i="0" kern="1200" baseline="0" dirty="0" smtClean="0">
                <a:solidFill>
                  <a:schemeClr val="tx1"/>
                </a:solidFill>
                <a:effectLst/>
                <a:latin typeface="+mn-lt"/>
                <a:ea typeface="+mn-ea"/>
                <a:cs typeface="+mn-cs"/>
              </a:rPr>
              <a:t>Or maybe you think your experience is </a:t>
            </a:r>
            <a:r>
              <a:rPr lang="en-US" sz="1600" i="0" u="sng" kern="1200" baseline="0" dirty="0" smtClean="0">
                <a:solidFill>
                  <a:schemeClr val="tx1"/>
                </a:solidFill>
                <a:effectLst/>
                <a:latin typeface="+mn-lt"/>
                <a:ea typeface="+mn-ea"/>
                <a:cs typeface="+mn-cs"/>
              </a:rPr>
              <a:t>strange</a:t>
            </a:r>
            <a:r>
              <a:rPr lang="en-US" sz="1600" i="0" kern="1200" baseline="0" dirty="0" smtClean="0">
                <a:solidFill>
                  <a:schemeClr val="tx1"/>
                </a:solidFill>
                <a:effectLst/>
                <a:latin typeface="+mn-lt"/>
                <a:ea typeface="+mn-ea"/>
                <a:cs typeface="+mn-cs"/>
              </a:rPr>
              <a:t>.  Maybe you ask, “How is this good for me”?  This experience is causing me to be angry; it’s interfering with my studies or with my family life or my concentration?  How can this be good?  It’s not helping me, it’s tearing me apart.  Have you ever felt that way?  Well, If you didn’t have real anger to resist, how would you develop patience?  If you didn’t have something needling at you constantly, how would you develop fortitude (synonyms --- courage; resilience; grit; guts; endurance; stamina)?  If you didn’t have an experience where you felt as though he wasn’t with you, how would you develop faith in him?  (Talk about how I was taught to swim)  </a:t>
            </a:r>
            <a:r>
              <a:rPr lang="en-US" sz="1600" b="1" kern="1200" dirty="0" smtClean="0">
                <a:solidFill>
                  <a:schemeClr val="tx1"/>
                </a:solidFill>
                <a:latin typeface="+mn-lt"/>
                <a:ea typeface="+mn-ea"/>
                <a:cs typeface="+mn-cs"/>
              </a:rPr>
              <a:t>I Peter 4:12:  </a:t>
            </a:r>
            <a:r>
              <a:rPr lang="en-US" sz="1600" i="1" kern="1200" dirty="0" smtClean="0">
                <a:solidFill>
                  <a:schemeClr val="tx1"/>
                </a:solidFill>
                <a:latin typeface="+mn-lt"/>
                <a:ea typeface="+mn-ea"/>
                <a:cs typeface="+mn-cs"/>
              </a:rPr>
              <a:t>Beloved, think it </a:t>
            </a:r>
            <a:r>
              <a:rPr lang="en-US" sz="1600" b="1" i="1" kern="1200" dirty="0" smtClean="0">
                <a:solidFill>
                  <a:schemeClr val="tx1"/>
                </a:solidFill>
                <a:latin typeface="+mn-lt"/>
                <a:ea typeface="+mn-ea"/>
                <a:cs typeface="+mn-cs"/>
              </a:rPr>
              <a:t>not</a:t>
            </a:r>
            <a:r>
              <a:rPr lang="en-US" sz="1600" b="0" i="1" kern="1200" dirty="0" smtClean="0">
                <a:solidFill>
                  <a:schemeClr val="tx1"/>
                </a:solidFill>
                <a:latin typeface="+mn-lt"/>
                <a:ea typeface="+mn-ea"/>
                <a:cs typeface="+mn-cs"/>
              </a:rPr>
              <a:t> </a:t>
            </a:r>
            <a:r>
              <a:rPr lang="en-US" sz="1600" b="1" i="1" kern="1200" dirty="0" smtClean="0">
                <a:solidFill>
                  <a:schemeClr val="tx1"/>
                </a:solidFill>
                <a:latin typeface="+mn-lt"/>
                <a:ea typeface="+mn-ea"/>
                <a:cs typeface="+mn-cs"/>
              </a:rPr>
              <a:t>strange</a:t>
            </a:r>
            <a:r>
              <a:rPr lang="en-US" sz="1600" b="0" i="1" kern="1200" dirty="0" smtClean="0">
                <a:solidFill>
                  <a:schemeClr val="tx1"/>
                </a:solidFill>
                <a:latin typeface="+mn-lt"/>
                <a:ea typeface="+mn-ea"/>
                <a:cs typeface="+mn-cs"/>
              </a:rPr>
              <a:t> concerning the fiery trial which is to try you, as though some </a:t>
            </a:r>
            <a:r>
              <a:rPr lang="en-US" sz="1600" b="1" i="1" kern="1200" dirty="0" smtClean="0">
                <a:solidFill>
                  <a:schemeClr val="tx1"/>
                </a:solidFill>
                <a:latin typeface="+mn-lt"/>
                <a:ea typeface="+mn-ea"/>
                <a:cs typeface="+mn-cs"/>
              </a:rPr>
              <a:t>strange</a:t>
            </a:r>
            <a:r>
              <a:rPr lang="en-US" sz="1600" b="0" i="1" kern="1200" dirty="0" smtClean="0">
                <a:solidFill>
                  <a:schemeClr val="tx1"/>
                </a:solidFill>
                <a:latin typeface="+mn-lt"/>
                <a:ea typeface="+mn-ea"/>
                <a:cs typeface="+mn-cs"/>
              </a:rPr>
              <a:t> thing happened unto you:</a:t>
            </a:r>
            <a:endParaRPr lang="en-US" sz="1600" i="1" kern="1200" dirty="0" smtClean="0">
              <a:solidFill>
                <a:schemeClr val="tx1"/>
              </a:solidFill>
              <a:effectLst/>
              <a:latin typeface="+mn-lt"/>
              <a:ea typeface="+mn-ea"/>
              <a:cs typeface="+mn-cs"/>
            </a:endParaRPr>
          </a:p>
          <a:p>
            <a:endParaRPr lang="en-US" sz="1600" dirty="0" smtClean="0"/>
          </a:p>
          <a:p>
            <a:r>
              <a:rPr lang="en-US" sz="1600" b="1" dirty="0" smtClean="0"/>
              <a:t>NEXT</a:t>
            </a:r>
          </a:p>
          <a:p>
            <a:endParaRPr lang="en-US" sz="1600" dirty="0" smtClean="0"/>
          </a:p>
          <a:p>
            <a:r>
              <a:rPr lang="en-US" sz="1600" b="1" kern="1200" dirty="0" smtClean="0">
                <a:solidFill>
                  <a:schemeClr val="tx1"/>
                </a:solidFill>
                <a:latin typeface="+mn-lt"/>
                <a:ea typeface="+mn-ea"/>
                <a:cs typeface="+mn-cs"/>
              </a:rPr>
              <a:t>Faith so Tenacious that the Promises Become Living Realities.</a:t>
            </a:r>
            <a:endParaRPr lang="en-US" sz="1600" b="0" kern="1200" dirty="0" smtClean="0">
              <a:solidFill>
                <a:schemeClr val="tx1"/>
              </a:solidFill>
              <a:latin typeface="+mn-lt"/>
              <a:ea typeface="+mn-ea"/>
              <a:cs typeface="+mn-cs"/>
            </a:endParaRPr>
          </a:p>
          <a:p>
            <a:r>
              <a:rPr lang="en-US" sz="1600" b="0" kern="1200" dirty="0" smtClean="0">
                <a:solidFill>
                  <a:schemeClr val="tx1"/>
                </a:solidFill>
                <a:latin typeface="+mn-lt"/>
                <a:ea typeface="+mn-ea"/>
                <a:cs typeface="+mn-cs"/>
              </a:rPr>
              <a:t>Paul reached forward to the things that were before, his faith took hold of the promises of God with such tenacity that to him they were living realities, inspiring zeal and faithfulness. Upon the Heavenly themes he allowed his mind to dwell, as he also advised others, saying, "Whatsoever things are true, honest, just, pure, lovely, of good report, virtuous or praiseworthy, -- think on these things." This is the way he reached forward to the things before; and thus also we must gather our inspiration to holiness and our courage to endurance and persevering faithfulness, even unto death. R1885:c2,p2</a:t>
            </a:r>
          </a:p>
          <a:p>
            <a:endParaRPr lang="en-US" sz="1600" b="0" kern="1200" dirty="0" smtClean="0">
              <a:solidFill>
                <a:schemeClr val="tx1"/>
              </a:solidFill>
              <a:latin typeface="+mn-lt"/>
              <a:ea typeface="+mn-ea"/>
              <a:cs typeface="+mn-cs"/>
            </a:endParaRPr>
          </a:p>
          <a:p>
            <a:r>
              <a:rPr lang="en-US" sz="1600" b="0" kern="1200" dirty="0" smtClean="0">
                <a:solidFill>
                  <a:schemeClr val="tx1"/>
                </a:solidFill>
                <a:latin typeface="+mn-lt"/>
                <a:ea typeface="+mn-ea"/>
                <a:cs typeface="+mn-cs"/>
              </a:rPr>
              <a:t>Each should </a:t>
            </a:r>
            <a:r>
              <a:rPr lang="en-US" sz="1600" b="1" kern="1200" dirty="0" smtClean="0">
                <a:solidFill>
                  <a:schemeClr val="tx1"/>
                </a:solidFill>
                <a:latin typeface="+mn-lt"/>
                <a:ea typeface="+mn-ea"/>
                <a:cs typeface="+mn-cs"/>
              </a:rPr>
              <a:t>cultivate</a:t>
            </a:r>
            <a:r>
              <a:rPr lang="en-US" sz="1600" b="0" kern="1200" dirty="0" smtClean="0">
                <a:solidFill>
                  <a:schemeClr val="tx1"/>
                </a:solidFill>
                <a:latin typeface="+mn-lt"/>
                <a:ea typeface="+mn-ea"/>
                <a:cs typeface="+mn-cs"/>
              </a:rPr>
              <a:t> faith in his own heart: (a) By refreshing his memory continually with the Divine promises, becoming very familiar with these in the Father's Word. (b) He should seek more and more to remember that having made his covenant with the Lord these promises are his, and in his heart and with his lips he should claim them as his before the Lord in prayer with thanksgiving. He should claim them as his in his own thoughts, and in his conferences on holy things with the brethren. When trials or difficulties or perplexities arise, he should think of these promises, remembering that they </a:t>
            </a:r>
            <a:r>
              <a:rPr lang="en-US" sz="1600" b="1" kern="1200" dirty="0" smtClean="0">
                <a:solidFill>
                  <a:schemeClr val="tx1"/>
                </a:solidFill>
                <a:latin typeface="+mn-lt"/>
                <a:ea typeface="+mn-ea"/>
                <a:cs typeface="+mn-cs"/>
              </a:rPr>
              <a:t>belong</a:t>
            </a:r>
            <a:r>
              <a:rPr lang="en-US" sz="1600" b="0" kern="1200" dirty="0" smtClean="0">
                <a:solidFill>
                  <a:schemeClr val="tx1"/>
                </a:solidFill>
                <a:latin typeface="+mn-lt"/>
                <a:ea typeface="+mn-ea"/>
                <a:cs typeface="+mn-cs"/>
              </a:rPr>
              <a:t> to him -- because God has promised them to such as love Him, -- who have made a covenant by self-sacrifice. R2642:c2,p7</a:t>
            </a:r>
          </a:p>
        </p:txBody>
      </p:sp>
      <p:sp>
        <p:nvSpPr>
          <p:cNvPr id="4" name="Slide Number Placeholder 3"/>
          <p:cNvSpPr>
            <a:spLocks noGrp="1"/>
          </p:cNvSpPr>
          <p:nvPr>
            <p:ph type="sldNum" sz="quarter" idx="10"/>
          </p:nvPr>
        </p:nvSpPr>
        <p:spPr/>
        <p:txBody>
          <a:bodyPr/>
          <a:lstStyle/>
          <a:p>
            <a:fld id="{87FB454D-DBD6-1545-A0EB-D20DEF98D199}" type="slidenum">
              <a:rPr lang="en-US" smtClean="0"/>
              <a:t>12</a:t>
            </a:fld>
            <a:endParaRPr lang="en-US"/>
          </a:p>
        </p:txBody>
      </p:sp>
    </p:spTree>
    <p:extLst>
      <p:ext uri="{BB962C8B-B14F-4D97-AF65-F5344CB8AC3E}">
        <p14:creationId xmlns:p14="http://schemas.microsoft.com/office/powerpoint/2010/main" val="15756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In order to understand this subject better, we are going to examine several questions during the next hour.</a:t>
            </a:r>
          </a:p>
          <a:p>
            <a:endParaRPr lang="en-US" sz="1600" dirty="0" smtClean="0"/>
          </a:p>
          <a:p>
            <a:r>
              <a:rPr lang="en-US" sz="1600" b="1" dirty="0" smtClean="0"/>
              <a:t>NEXT</a:t>
            </a:r>
            <a:endParaRPr lang="en-US" sz="1600" b="1" dirty="0"/>
          </a:p>
        </p:txBody>
      </p:sp>
      <p:sp>
        <p:nvSpPr>
          <p:cNvPr id="4" name="Slide Number Placeholder 3"/>
          <p:cNvSpPr>
            <a:spLocks noGrp="1"/>
          </p:cNvSpPr>
          <p:nvPr>
            <p:ph type="sldNum" sz="quarter" idx="10"/>
          </p:nvPr>
        </p:nvSpPr>
        <p:spPr/>
        <p:txBody>
          <a:bodyPr/>
          <a:lstStyle/>
          <a:p>
            <a:fld id="{87FB454D-DBD6-1545-A0EB-D20DEF98D199}" type="slidenum">
              <a:rPr lang="en-US" smtClean="0"/>
              <a:t>13</a:t>
            </a:fld>
            <a:endParaRPr lang="en-US"/>
          </a:p>
        </p:txBody>
      </p:sp>
    </p:spTree>
    <p:extLst>
      <p:ext uri="{BB962C8B-B14F-4D97-AF65-F5344CB8AC3E}">
        <p14:creationId xmlns:p14="http://schemas.microsoft.com/office/powerpoint/2010/main" val="1623699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So</a:t>
            </a:r>
            <a:r>
              <a:rPr lang="en-US" sz="1600" baseline="0" dirty="0" smtClean="0"/>
              <a:t> to begin, we would like to ask, “what is the scriptural definition of faith?”</a:t>
            </a:r>
          </a:p>
          <a:p>
            <a:endParaRPr lang="en-US" sz="1600" baseline="0" dirty="0" smtClean="0"/>
          </a:p>
          <a:p>
            <a:r>
              <a:rPr lang="en-US" sz="1600" b="1" baseline="0" dirty="0" smtClean="0"/>
              <a:t>NEXT</a:t>
            </a:r>
            <a:endParaRPr lang="en-US" sz="1600" b="1" dirty="0"/>
          </a:p>
        </p:txBody>
      </p:sp>
      <p:sp>
        <p:nvSpPr>
          <p:cNvPr id="4" name="Slide Number Placeholder 3"/>
          <p:cNvSpPr>
            <a:spLocks noGrp="1"/>
          </p:cNvSpPr>
          <p:nvPr>
            <p:ph type="sldNum" sz="quarter" idx="10"/>
          </p:nvPr>
        </p:nvSpPr>
        <p:spPr/>
        <p:txBody>
          <a:bodyPr/>
          <a:lstStyle/>
          <a:p>
            <a:fld id="{87FB454D-DBD6-1545-A0EB-D20DEF98D199}" type="slidenum">
              <a:rPr lang="en-US" smtClean="0"/>
              <a:t>14</a:t>
            </a:fld>
            <a:endParaRPr lang="en-US"/>
          </a:p>
        </p:txBody>
      </p:sp>
    </p:spTree>
    <p:extLst>
      <p:ext uri="{BB962C8B-B14F-4D97-AF65-F5344CB8AC3E}">
        <p14:creationId xmlns:p14="http://schemas.microsoft.com/office/powerpoint/2010/main" val="1623699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Archeology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the Bible open, the Christian has before him a field of faith-knowledge--knowledge of things not seen by the natural eye--all of which he may continually be proving. While ever satisfied with what he has been demonstrating, he must necessarily be manifesting his faith by the way, proving that which is good. His mental processes being active, he should realize how one feature of the Divine Plan fits into another. Thus his faith grows into larger faith, deeper faith, stronger faith. In time his faith becomes a conviction so strong that he might be willing to stake his life on what he believes to be the truth in the Divine promises. He accepts those promises as something real, something that he knows about--not something received in a vague, unsatisfactory manner.  R5892</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David’s faith and confidence which enabled him to run to fight Goliath was first developed</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R 1788</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Enter thou </a:t>
            </a:r>
            <a:r>
              <a:rPr lang="en-US" sz="1200" b="1" kern="1200" dirty="0" smtClean="0">
                <a:solidFill>
                  <a:schemeClr val="tx1"/>
                </a:solidFill>
                <a:latin typeface="+mn-lt"/>
                <a:ea typeface="+mn-ea"/>
                <a:cs typeface="+mn-cs"/>
              </a:rPr>
              <a:t>into thy chambers</a:t>
            </a:r>
            <a:r>
              <a:rPr lang="en-US" sz="1200" b="0" kern="1200" dirty="0" smtClean="0">
                <a:solidFill>
                  <a:schemeClr val="tx1"/>
                </a:solidFill>
                <a:latin typeface="+mn-lt"/>
                <a:ea typeface="+mn-ea"/>
                <a:cs typeface="+mn-cs"/>
              </a:rPr>
              <a:t> and shut thy doors about thee: hide thyself...until the indignation be </a:t>
            </a:r>
            <a:r>
              <a:rPr lang="en-US" sz="1200" b="0" kern="1200" dirty="0" err="1" smtClean="0">
                <a:solidFill>
                  <a:schemeClr val="tx1"/>
                </a:solidFill>
                <a:latin typeface="+mn-lt"/>
                <a:ea typeface="+mn-ea"/>
                <a:cs typeface="+mn-cs"/>
              </a:rPr>
              <a:t>overpast</a:t>
            </a:r>
            <a:r>
              <a:rPr lang="en-US" sz="1200" b="0" kern="1200" dirty="0" smtClean="0">
                <a:solidFill>
                  <a:schemeClr val="tx1"/>
                </a:solidFill>
                <a:latin typeface="+mn-lt"/>
                <a:ea typeface="+mn-ea"/>
                <a:cs typeface="+mn-cs"/>
              </a:rPr>
              <a:t>."  The place of hiding is the secret place of the Most High, under the shadow of the Almighty. </a:t>
            </a:r>
            <a:r>
              <a:rPr lang="en-US" sz="1200" b="0" u="none" kern="1200" dirty="0" smtClean="0">
                <a:solidFill>
                  <a:schemeClr val="tx1"/>
                </a:solidFill>
                <a:latin typeface="+mn-lt"/>
                <a:ea typeface="+mn-ea"/>
                <a:cs typeface="+mn-cs"/>
              </a:rPr>
              <a:t>(`Psa. 91:1-9`.) This secret place of the Most High, Beloved, is the place of intimate communion and fellowship with God, through the blessed privilege of prayer and through faith in his precious Word and his promised providential care.</a:t>
            </a:r>
            <a:r>
              <a:rPr lang="en-US" sz="1200" b="0" u="none" kern="1200" baseline="0" dirty="0" smtClean="0">
                <a:solidFill>
                  <a:schemeClr val="tx1"/>
                </a:solidFill>
                <a:latin typeface="+mn-lt"/>
                <a:ea typeface="+mn-ea"/>
                <a:cs typeface="+mn-cs"/>
              </a:rPr>
              <a:t> </a:t>
            </a:r>
            <a:r>
              <a:rPr lang="en-US" sz="1200" b="0" u="none" kern="1200" dirty="0" smtClean="0">
                <a:solidFill>
                  <a:schemeClr val="tx1"/>
                </a:solidFill>
                <a:latin typeface="+mn-lt"/>
                <a:ea typeface="+mn-ea"/>
                <a:cs typeface="+mn-cs"/>
              </a:rPr>
              <a:t>When all around our souls give way,</a:t>
            </a:r>
            <a:r>
              <a:rPr lang="en-US" sz="1200" b="0" u="none" kern="1200" baseline="0" dirty="0" smtClean="0">
                <a:solidFill>
                  <a:schemeClr val="tx1"/>
                </a:solidFill>
                <a:latin typeface="+mn-lt"/>
                <a:ea typeface="+mn-ea"/>
                <a:cs typeface="+mn-cs"/>
              </a:rPr>
              <a:t> </a:t>
            </a:r>
            <a:r>
              <a:rPr lang="en-US" sz="1200" b="0" u="none" kern="1200" dirty="0" smtClean="0">
                <a:solidFill>
                  <a:schemeClr val="tx1"/>
                </a:solidFill>
                <a:latin typeface="+mn-lt"/>
                <a:ea typeface="+mn-ea"/>
                <a:cs typeface="+mn-cs"/>
              </a:rPr>
              <a:t>He then is all our hope and stay.”</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u="none"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Oh, how precious is this hiding place! What rest and refreshment we find in the midst of the commotion that is even now bestirring the whole world, but especially the nations of Christendom--rest from the pride and folly of man in their abortive efforts to readjust the present unsatisfactory social order; and rest from the strife of tongues in an equally vain attempt to evolve the clear principles of truth and righteousness from the present confusion of human traditions</a:t>
            </a:r>
            <a:r>
              <a:rPr lang="en-US" sz="1200" u="none" kern="1200" dirty="0" smtClean="0">
                <a:solidFill>
                  <a:schemeClr val="tx1"/>
                </a:solidFill>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u="none"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kern="1200" dirty="0" smtClean="0">
                <a:solidFill>
                  <a:schemeClr val="tx1"/>
                </a:solidFill>
                <a:latin typeface="+mn-lt"/>
                <a:ea typeface="+mn-ea"/>
                <a:cs typeface="+mn-cs"/>
              </a:rPr>
              <a:t>(`Psa. 31:20`.) Here we find rest, peace, light and joy, which the world can neither give nor take away.  Few indeed are those who can understand our motives in thus withdrawing from the world and from the various organizations of the nominal Christian church to walk alone with God; and many are the reproaches which such must endure for his name's sake. But fear not; "shut thy doors [of faith] about thee," and heed not the reproaches; turn a deaf ear to them, and "Sanctify the Lord of hosts himself, and let him be your fear, and let him be your dread" (`Isa. 8:13`); and, "Above all, take [for the conflict before you] the shield of faith, wherewith ye shall be able to quench all the fiery darts of the wicked.”  R 1788</a:t>
            </a:r>
            <a:endParaRPr lang="en-US" sz="1200" u="none"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7FB454D-DBD6-1545-A0EB-D20DEF98D199}" type="slidenum">
              <a:rPr lang="en-US" smtClean="0"/>
              <a:t>15</a:t>
            </a:fld>
            <a:endParaRPr lang="en-US"/>
          </a:p>
        </p:txBody>
      </p:sp>
    </p:spTree>
    <p:extLst>
      <p:ext uri="{BB962C8B-B14F-4D97-AF65-F5344CB8AC3E}">
        <p14:creationId xmlns:p14="http://schemas.microsoft.com/office/powerpoint/2010/main" val="1260000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In order to understand this subject better, we are going to examine </a:t>
            </a:r>
            <a:r>
              <a:rPr lang="en-US" sz="1600" dirty="0" smtClean="0"/>
              <a:t>four</a:t>
            </a:r>
            <a:r>
              <a:rPr lang="en-US" sz="1600" baseline="0" dirty="0" smtClean="0"/>
              <a:t> </a:t>
            </a:r>
            <a:r>
              <a:rPr lang="en-US" sz="1600" dirty="0" smtClean="0"/>
              <a:t>questions </a:t>
            </a:r>
            <a:r>
              <a:rPr lang="en-US" sz="1600" dirty="0" smtClean="0"/>
              <a:t>during the next hour.</a:t>
            </a:r>
          </a:p>
          <a:p>
            <a:endParaRPr lang="en-US" sz="16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So</a:t>
            </a:r>
            <a:r>
              <a:rPr lang="en-US" sz="1600" baseline="0" dirty="0" smtClean="0"/>
              <a:t> to begin, we would like to ask, “what is the scriptural definition of faith?”</a:t>
            </a:r>
            <a:endParaRPr lang="en-US" sz="1600" dirty="0" smtClean="0"/>
          </a:p>
          <a:p>
            <a:endParaRPr lang="en-US" sz="1600" dirty="0" smtClean="0"/>
          </a:p>
          <a:p>
            <a:r>
              <a:rPr lang="en-US" sz="1600" b="1" dirty="0" smtClean="0"/>
              <a:t>NEXT</a:t>
            </a:r>
            <a:endParaRPr lang="en-US" sz="1600" b="1" dirty="0"/>
          </a:p>
        </p:txBody>
      </p:sp>
      <p:sp>
        <p:nvSpPr>
          <p:cNvPr id="4" name="Slide Number Placeholder 3"/>
          <p:cNvSpPr>
            <a:spLocks noGrp="1"/>
          </p:cNvSpPr>
          <p:nvPr>
            <p:ph type="sldNum" sz="quarter" idx="10"/>
          </p:nvPr>
        </p:nvSpPr>
        <p:spPr/>
        <p:txBody>
          <a:bodyPr/>
          <a:lstStyle/>
          <a:p>
            <a:fld id="{87FB454D-DBD6-1545-A0EB-D20DEF98D199}" type="slidenum">
              <a:rPr lang="en-US" smtClean="0"/>
              <a:t>2</a:t>
            </a:fld>
            <a:endParaRPr lang="en-US"/>
          </a:p>
        </p:txBody>
      </p:sp>
    </p:spTree>
    <p:extLst>
      <p:ext uri="{BB962C8B-B14F-4D97-AF65-F5344CB8AC3E}">
        <p14:creationId xmlns:p14="http://schemas.microsoft.com/office/powerpoint/2010/main" val="1623699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What does the</a:t>
            </a:r>
            <a:r>
              <a:rPr lang="en-US" sz="1600"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first portion of Hebrews 11:1 mean, “Faith is the substance</a:t>
            </a:r>
            <a:r>
              <a:rPr lang="en-US" sz="1600" kern="1200" baseline="0" dirty="0" smtClean="0">
                <a:solidFill>
                  <a:schemeClr val="tx1"/>
                </a:solidFill>
                <a:effectLst/>
                <a:latin typeface="+mn-lt"/>
                <a:ea typeface="+mn-ea"/>
                <a:cs typeface="+mn-cs"/>
              </a:rPr>
              <a:t> of things hoped for.”  Let us take a look at the word “</a:t>
            </a:r>
            <a:r>
              <a:rPr lang="en-US" sz="1600" u="sng" kern="1200" baseline="0" dirty="0" smtClean="0">
                <a:solidFill>
                  <a:schemeClr val="tx1"/>
                </a:solidFill>
                <a:effectLst/>
                <a:latin typeface="+mn-lt"/>
                <a:ea typeface="+mn-ea"/>
                <a:cs typeface="+mn-cs"/>
              </a:rPr>
              <a:t>substance</a:t>
            </a:r>
            <a:r>
              <a:rPr lang="en-US" sz="1600" kern="1200" baseline="0" dirty="0" smtClean="0">
                <a:solidFill>
                  <a:schemeClr val="tx1"/>
                </a:solidFill>
                <a:effectLst/>
                <a:latin typeface="+mn-lt"/>
                <a:ea typeface="+mn-ea"/>
                <a:cs typeface="+mn-cs"/>
              </a:rPr>
              <a:t>” and the word “</a:t>
            </a:r>
            <a:r>
              <a:rPr lang="en-US" sz="1600" u="sng" kern="1200" baseline="0" dirty="0" smtClean="0">
                <a:solidFill>
                  <a:schemeClr val="tx1"/>
                </a:solidFill>
                <a:effectLst/>
                <a:latin typeface="+mn-lt"/>
                <a:ea typeface="+mn-ea"/>
                <a:cs typeface="+mn-cs"/>
              </a:rPr>
              <a:t>hope</a:t>
            </a:r>
            <a:r>
              <a:rPr lang="en-US" sz="1600" kern="1200" baseline="0" dirty="0" smtClean="0">
                <a:solidFill>
                  <a:schemeClr val="tx1"/>
                </a:solidFill>
                <a:effectLst/>
                <a:latin typeface="+mn-lt"/>
                <a:ea typeface="+mn-ea"/>
                <a:cs typeface="+mn-cs"/>
              </a:rPr>
              <a:t>”.  What do these two words mean?  The word “sub…stance” effectively means </a:t>
            </a:r>
            <a:r>
              <a:rPr lang="en-US" sz="1600" u="sng" kern="1200" baseline="0" dirty="0" smtClean="0">
                <a:solidFill>
                  <a:schemeClr val="tx1"/>
                </a:solidFill>
                <a:effectLst/>
                <a:latin typeface="+mn-lt"/>
                <a:ea typeface="+mn-ea"/>
                <a:cs typeface="+mn-cs"/>
              </a:rPr>
              <a:t>basis</a:t>
            </a:r>
            <a:r>
              <a:rPr lang="en-US" sz="1600" kern="1200" baseline="0" dirty="0" smtClean="0">
                <a:solidFill>
                  <a:schemeClr val="tx1"/>
                </a:solidFill>
                <a:effectLst/>
                <a:latin typeface="+mn-lt"/>
                <a:ea typeface="+mn-ea"/>
                <a:cs typeface="+mn-cs"/>
              </a:rPr>
              <a:t> or </a:t>
            </a:r>
            <a:r>
              <a:rPr lang="en-US" sz="1600" u="sng" kern="1200" baseline="0" dirty="0" smtClean="0">
                <a:solidFill>
                  <a:schemeClr val="tx1"/>
                </a:solidFill>
                <a:effectLst/>
                <a:latin typeface="+mn-lt"/>
                <a:ea typeface="+mn-ea"/>
                <a:cs typeface="+mn-cs"/>
              </a:rPr>
              <a:t>foundation</a:t>
            </a:r>
            <a:r>
              <a:rPr lang="en-US" sz="1600" kern="1200" baseline="0" dirty="0" smtClean="0">
                <a:solidFill>
                  <a:schemeClr val="tx1"/>
                </a:solidFill>
                <a:effectLst/>
                <a:latin typeface="+mn-lt"/>
                <a:ea typeface="+mn-ea"/>
                <a:cs typeface="+mn-cs"/>
              </a:rPr>
              <a:t>.  The word “hope” means to </a:t>
            </a:r>
            <a:r>
              <a:rPr lang="en-US" sz="1600" u="sng" kern="1200" baseline="0" dirty="0" smtClean="0">
                <a:solidFill>
                  <a:schemeClr val="tx1"/>
                </a:solidFill>
                <a:effectLst/>
                <a:latin typeface="+mn-lt"/>
                <a:ea typeface="+mn-ea"/>
                <a:cs typeface="+mn-cs"/>
              </a:rPr>
              <a:t>anticipate</a:t>
            </a:r>
            <a:r>
              <a:rPr lang="en-US" sz="1600" kern="1200" baseline="0" dirty="0" smtClean="0">
                <a:solidFill>
                  <a:schemeClr val="tx1"/>
                </a:solidFill>
                <a:effectLst/>
                <a:latin typeface="+mn-lt"/>
                <a:ea typeface="+mn-ea"/>
                <a:cs typeface="+mn-cs"/>
              </a:rPr>
              <a:t> or </a:t>
            </a:r>
            <a:r>
              <a:rPr lang="en-US" sz="1600" u="sng" kern="1200" baseline="0" dirty="0" smtClean="0">
                <a:solidFill>
                  <a:schemeClr val="tx1"/>
                </a:solidFill>
                <a:effectLst/>
                <a:latin typeface="+mn-lt"/>
                <a:ea typeface="+mn-ea"/>
                <a:cs typeface="+mn-cs"/>
              </a:rPr>
              <a:t>expect</a:t>
            </a:r>
            <a:r>
              <a:rPr lang="en-US" sz="1600" kern="1200" baseline="0" dirty="0" smtClean="0">
                <a:solidFill>
                  <a:schemeClr val="tx1"/>
                </a:solidFill>
                <a:effectLst/>
                <a:latin typeface="+mn-lt"/>
                <a:ea typeface="+mn-ea"/>
                <a:cs typeface="+mn-cs"/>
              </a:rPr>
              <a:t>.  So to say it in another way, we may reword the first part of Hebrews 11:1 thus, “Now faith is the BASIS or FOUNDATION OF things that we ANTICIPATE or EXPECT”.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Hope has to have a foundation like a bouquet of flowers need a vase.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Could we hope for anything without a basis or foundation for that hope?  None of us has ever seen a perfect man, earth or society, but yet we hope for this (we expect this in the future).  How could we hope for these things?  Those of us who have made a full, unreserved consecration, hope (or anticipate) to be part of the Bride of Christ on a spiritual plane of existence which we can scarcely comprehend; part of a class which the lord will use to teach the world righteousness and to bring them up to perfection.  As a matter of fact, our hope in this prospect is so strong that we have staked our entire lives on it.  The world would say that that is a pretty big gamble, wouldn’t they?  But for us it’s not a gamble…it’s the greatest bargain ever offered.  But why would we hope for this?  Well, the answer is that we could not hope for such things without </a:t>
            </a:r>
            <a:r>
              <a:rPr lang="en-US" sz="1600" u="sng" kern="1200" baseline="0" dirty="0" smtClean="0">
                <a:solidFill>
                  <a:schemeClr val="tx1"/>
                </a:solidFill>
                <a:effectLst/>
                <a:latin typeface="+mn-lt"/>
                <a:ea typeface="+mn-ea"/>
                <a:cs typeface="+mn-cs"/>
              </a:rPr>
              <a:t>substance</a:t>
            </a:r>
            <a:r>
              <a:rPr lang="en-US" sz="1600" kern="1200" baseline="0" dirty="0" smtClean="0">
                <a:solidFill>
                  <a:schemeClr val="tx1"/>
                </a:solidFill>
                <a:effectLst/>
                <a:latin typeface="+mn-lt"/>
                <a:ea typeface="+mn-ea"/>
                <a:cs typeface="+mn-cs"/>
              </a:rPr>
              <a:t> or a </a:t>
            </a:r>
            <a:r>
              <a:rPr lang="en-US" sz="1600" u="sng" kern="1200" baseline="0" dirty="0" smtClean="0">
                <a:solidFill>
                  <a:schemeClr val="tx1"/>
                </a:solidFill>
                <a:effectLst/>
                <a:latin typeface="+mn-lt"/>
                <a:ea typeface="+mn-ea"/>
                <a:cs typeface="+mn-cs"/>
              </a:rPr>
              <a:t>basis</a:t>
            </a:r>
            <a:r>
              <a:rPr lang="en-US" sz="1600" kern="1200" baseline="0" dirty="0" smtClean="0">
                <a:solidFill>
                  <a:schemeClr val="tx1"/>
                </a:solidFill>
                <a:effectLst/>
                <a:latin typeface="+mn-lt"/>
                <a:ea typeface="+mn-ea"/>
                <a:cs typeface="+mn-cs"/>
              </a:rPr>
              <a:t> or a </a:t>
            </a:r>
            <a:r>
              <a:rPr lang="en-US" sz="1600" u="sng" kern="1200" baseline="0" dirty="0" smtClean="0">
                <a:solidFill>
                  <a:schemeClr val="tx1"/>
                </a:solidFill>
                <a:effectLst/>
                <a:latin typeface="+mn-lt"/>
                <a:ea typeface="+mn-ea"/>
                <a:cs typeface="+mn-cs"/>
              </a:rPr>
              <a:t>foundation</a:t>
            </a:r>
            <a:r>
              <a:rPr lang="en-US" sz="1600" kern="1200" baseline="0" dirty="0" smtClean="0">
                <a:solidFill>
                  <a:schemeClr val="tx1"/>
                </a:solidFill>
                <a:effectLst/>
                <a:latin typeface="+mn-lt"/>
                <a:ea typeface="+mn-ea"/>
                <a:cs typeface="+mn-cs"/>
              </a:rPr>
              <a:t> for that hope.  So what is the substance?  What is the basis?  What is the foundation?  It is God’s word isn’t it…he </a:t>
            </a:r>
            <a:r>
              <a:rPr lang="en-US" sz="1600" u="sng" kern="1200" baseline="0" dirty="0" smtClean="0">
                <a:solidFill>
                  <a:schemeClr val="tx1"/>
                </a:solidFill>
                <a:effectLst/>
                <a:latin typeface="+mn-lt"/>
                <a:ea typeface="+mn-ea"/>
                <a:cs typeface="+mn-cs"/>
              </a:rPr>
              <a:t>promises</a:t>
            </a:r>
            <a:r>
              <a:rPr lang="en-US" sz="1600" kern="1200" baseline="0" dirty="0" smtClean="0">
                <a:solidFill>
                  <a:schemeClr val="tx1"/>
                </a:solidFill>
                <a:effectLst/>
                <a:latin typeface="+mn-lt"/>
                <a:ea typeface="+mn-ea"/>
                <a:cs typeface="+mn-cs"/>
              </a:rPr>
              <a:t> these things in his word.  This is the “Sure Foundation” upon which we can build these hopes.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The second portion of Hebrews 11:1 states that “faith is the evidence of things not seen.”  We have an example that may help illustrate this, but first let us take a look at the word </a:t>
            </a:r>
            <a:r>
              <a:rPr lang="en-US" sz="1600" u="sng" kern="1200" baseline="0" dirty="0" smtClean="0">
                <a:solidFill>
                  <a:schemeClr val="tx1"/>
                </a:solidFill>
                <a:effectLst/>
                <a:latin typeface="+mn-lt"/>
                <a:ea typeface="+mn-ea"/>
                <a:cs typeface="+mn-cs"/>
              </a:rPr>
              <a:t>evidence</a:t>
            </a:r>
            <a:r>
              <a:rPr lang="en-US" sz="1600" kern="1200" baseline="0" dirty="0" smtClean="0">
                <a:solidFill>
                  <a:schemeClr val="tx1"/>
                </a:solidFill>
                <a:effectLst/>
                <a:latin typeface="+mn-lt"/>
                <a:ea typeface="+mn-ea"/>
                <a:cs typeface="+mn-cs"/>
              </a:rPr>
              <a:t>.  DEFINITION: </a:t>
            </a:r>
            <a:r>
              <a:rPr lang="en-US" sz="1600" i="0" u="none" kern="1200" dirty="0" smtClean="0">
                <a:solidFill>
                  <a:schemeClr val="tx1"/>
                </a:solidFill>
                <a:latin typeface="+mn-lt"/>
                <a:ea typeface="+mn-ea"/>
                <a:cs typeface="+mn-cs"/>
              </a:rPr>
              <a:t>the available body of </a:t>
            </a:r>
            <a:r>
              <a:rPr lang="en-US" sz="1600" i="0" u="sng" kern="1200" dirty="0" smtClean="0">
                <a:solidFill>
                  <a:schemeClr val="tx1"/>
                </a:solidFill>
                <a:latin typeface="+mn-lt"/>
                <a:ea typeface="+mn-ea"/>
                <a:cs typeface="+mn-cs"/>
              </a:rPr>
              <a:t>facts</a:t>
            </a:r>
            <a:r>
              <a:rPr lang="en-US" sz="1600" i="0" u="none" kern="1200" dirty="0" smtClean="0">
                <a:solidFill>
                  <a:schemeClr val="tx1"/>
                </a:solidFill>
                <a:latin typeface="+mn-lt"/>
                <a:ea typeface="+mn-ea"/>
                <a:cs typeface="+mn-cs"/>
              </a:rPr>
              <a:t> or information indicating whether a belief or proposition is true or valid.  </a:t>
            </a:r>
            <a:r>
              <a:rPr lang="en-US" sz="1600" kern="1200" dirty="0" smtClean="0">
                <a:solidFill>
                  <a:schemeClr val="tx1"/>
                </a:solidFill>
                <a:latin typeface="+mn-lt"/>
                <a:ea typeface="+mn-ea"/>
                <a:cs typeface="+mn-cs"/>
              </a:rPr>
              <a:t>ORIGIN Middle English : via Old French from Latin </a:t>
            </a:r>
            <a:r>
              <a:rPr lang="en-US" sz="1600" b="1" i="1" kern="1200" dirty="0" err="1" smtClean="0">
                <a:solidFill>
                  <a:schemeClr val="tx1"/>
                </a:solidFill>
                <a:latin typeface="+mn-lt"/>
                <a:ea typeface="+mn-ea"/>
                <a:cs typeface="+mn-cs"/>
              </a:rPr>
              <a:t>evidentia</a:t>
            </a:r>
            <a:r>
              <a:rPr lang="en-US" sz="1600" b="0" i="0" kern="1200" dirty="0" smtClean="0">
                <a:solidFill>
                  <a:schemeClr val="tx1"/>
                </a:solidFill>
                <a:latin typeface="+mn-lt"/>
                <a:ea typeface="+mn-ea"/>
                <a:cs typeface="+mn-cs"/>
              </a:rPr>
              <a:t>, from </a:t>
            </a:r>
            <a:r>
              <a:rPr lang="en-US" sz="1600" b="1" i="1" kern="1200" dirty="0" smtClean="0">
                <a:solidFill>
                  <a:schemeClr val="tx1"/>
                </a:solidFill>
                <a:latin typeface="+mn-lt"/>
                <a:ea typeface="+mn-ea"/>
                <a:cs typeface="+mn-cs"/>
              </a:rPr>
              <a:t>evident- ‘obvious to the eye or mind’.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Let’s replace these two words (</a:t>
            </a:r>
            <a:r>
              <a:rPr lang="en-US" sz="1600" u="sng" kern="1200" baseline="0" dirty="0" smtClean="0">
                <a:solidFill>
                  <a:schemeClr val="tx1"/>
                </a:solidFill>
                <a:effectLst/>
                <a:latin typeface="+mn-lt"/>
                <a:ea typeface="+mn-ea"/>
                <a:cs typeface="+mn-cs"/>
              </a:rPr>
              <a:t>substance</a:t>
            </a:r>
            <a:r>
              <a:rPr lang="en-US" sz="1600" kern="1200" baseline="0" dirty="0" smtClean="0">
                <a:solidFill>
                  <a:schemeClr val="tx1"/>
                </a:solidFill>
                <a:effectLst/>
                <a:latin typeface="+mn-lt"/>
                <a:ea typeface="+mn-ea"/>
                <a:cs typeface="+mn-cs"/>
              </a:rPr>
              <a:t> and </a:t>
            </a:r>
            <a:r>
              <a:rPr lang="en-US" sz="1600" u="sng" kern="1200" baseline="0" dirty="0" smtClean="0">
                <a:solidFill>
                  <a:schemeClr val="tx1"/>
                </a:solidFill>
                <a:effectLst/>
                <a:latin typeface="+mn-lt"/>
                <a:ea typeface="+mn-ea"/>
                <a:cs typeface="+mn-cs"/>
              </a:rPr>
              <a:t>evidence</a:t>
            </a:r>
            <a:r>
              <a:rPr lang="en-US" sz="1600" u="none" kern="1200" baseline="0" dirty="0" smtClean="0">
                <a:solidFill>
                  <a:schemeClr val="tx1"/>
                </a:solidFill>
                <a:effectLst/>
                <a:latin typeface="+mn-lt"/>
                <a:ea typeface="+mn-ea"/>
                <a:cs typeface="+mn-cs"/>
              </a:rPr>
              <a:t>)</a:t>
            </a:r>
            <a:r>
              <a:rPr lang="en-US" sz="1600" kern="1200" baseline="0" dirty="0" smtClean="0">
                <a:solidFill>
                  <a:schemeClr val="tx1"/>
                </a:solidFill>
                <a:effectLst/>
                <a:latin typeface="+mn-lt"/>
                <a:ea typeface="+mn-ea"/>
                <a:cs typeface="+mn-cs"/>
              </a:rPr>
              <a:t> with their respective definitions and plug them into Hebrews 11:1 and see what we come up with.</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tx1"/>
                </a:solidFill>
                <a:effectLst/>
                <a:latin typeface="+mn-lt"/>
                <a:ea typeface="+mn-ea"/>
                <a:cs typeface="+mn-cs"/>
              </a:rPr>
              <a:t>NEXT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effectLst/>
                <a:latin typeface="+mn-lt"/>
                <a:ea typeface="+mn-ea"/>
                <a:cs typeface="+mn-cs"/>
              </a:rPr>
              <a:t>Now let us look at a little example of how faith works.</a:t>
            </a: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r>
              <a:rPr lang="en-US" sz="1600" b="1" dirty="0" smtClean="0"/>
              <a:t>NEXT</a:t>
            </a:r>
            <a:endParaRPr lang="en-US" sz="1600" b="1" dirty="0"/>
          </a:p>
        </p:txBody>
      </p:sp>
      <p:sp>
        <p:nvSpPr>
          <p:cNvPr id="4" name="Slide Number Placeholder 3"/>
          <p:cNvSpPr>
            <a:spLocks noGrp="1"/>
          </p:cNvSpPr>
          <p:nvPr>
            <p:ph type="sldNum" sz="quarter" idx="10"/>
          </p:nvPr>
        </p:nvSpPr>
        <p:spPr/>
        <p:txBody>
          <a:bodyPr/>
          <a:lstStyle/>
          <a:p>
            <a:fld id="{87FB454D-DBD6-1545-A0EB-D20DEF98D199}" type="slidenum">
              <a:rPr lang="en-US" smtClean="0"/>
              <a:t>3</a:t>
            </a:fld>
            <a:endParaRPr lang="en-US"/>
          </a:p>
        </p:txBody>
      </p:sp>
    </p:spTree>
    <p:extLst>
      <p:ext uri="{BB962C8B-B14F-4D97-AF65-F5344CB8AC3E}">
        <p14:creationId xmlns:p14="http://schemas.microsoft.com/office/powerpoint/2010/main" val="1777096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Can anybody</a:t>
            </a:r>
            <a:r>
              <a:rPr lang="en-US" sz="1600" baseline="0" dirty="0" smtClean="0"/>
              <a:t> tell me what we are looking at?  The cockpit of an airplane?  How many of you flew to this convention?</a:t>
            </a:r>
            <a:endParaRPr lang="en-US" sz="1600" dirty="0" smtClean="0"/>
          </a:p>
          <a:p>
            <a:endParaRPr lang="en-US" sz="1600" dirty="0" smtClean="0"/>
          </a:p>
          <a:p>
            <a:r>
              <a:rPr lang="en-US" sz="1600" dirty="0" smtClean="0"/>
              <a:t>Brethren, when a pilot flies a plane high into</a:t>
            </a:r>
            <a:r>
              <a:rPr lang="en-US" sz="1600" baseline="0" dirty="0" smtClean="0"/>
              <a:t> thick clouds or into a storm at night, what do you think he sees when looking out the cockpit window?  The answer is, “</a:t>
            </a:r>
            <a:r>
              <a:rPr lang="en-US" sz="1600" cap="all" baseline="0" dirty="0" smtClean="0"/>
              <a:t>Absolutely Nothing</a:t>
            </a:r>
            <a:r>
              <a:rPr lang="en-US" sz="1600" baseline="0" dirty="0" smtClean="0"/>
              <a:t>”.  Nothing but pitch black…he cannot see the ground; the stars; the horizon; nor anything in front of the plane.  The front windshield is no more useful than if it were a solid wall.  So how does the pilot safely fly the plane?  The answer is by exercising </a:t>
            </a:r>
            <a:r>
              <a:rPr lang="en-US" sz="1600" u="sng" baseline="0" dirty="0" smtClean="0"/>
              <a:t>full faith</a:t>
            </a:r>
            <a:r>
              <a:rPr lang="en-US" sz="1600" u="none" baseline="0" dirty="0" smtClean="0"/>
              <a:t> </a:t>
            </a:r>
            <a:r>
              <a:rPr lang="en-US" sz="1600" baseline="0" dirty="0" smtClean="0"/>
              <a:t>in the flight instruments. There is no possible way for a pilot to determine his altitude; air speed; attitude or heading without these instruments…he </a:t>
            </a:r>
            <a:r>
              <a:rPr lang="en-US" sz="1600" u="sng" baseline="0" dirty="0" smtClean="0"/>
              <a:t>must</a:t>
            </a:r>
            <a:r>
              <a:rPr lang="en-US" sz="1600" baseline="0" dirty="0" smtClean="0"/>
              <a:t> rely fully on what they are telling him in order to maintain a proper and safe flight.  The flight instruments on an airplane are </a:t>
            </a:r>
            <a:r>
              <a:rPr lang="en-US" sz="1600" u="sng" baseline="0" dirty="0" smtClean="0"/>
              <a:t>evidence of things that are not seen by the natural eye</a:t>
            </a:r>
            <a:r>
              <a:rPr lang="en-US" sz="1600" baseline="0" dirty="0" smtClean="0"/>
              <a:t>.  </a:t>
            </a:r>
          </a:p>
          <a:p>
            <a:endParaRPr lang="en-US" sz="1600" baseline="0" dirty="0" smtClean="0"/>
          </a:p>
          <a:p>
            <a:r>
              <a:rPr lang="en-US" sz="1600" baseline="0" dirty="0" smtClean="0"/>
              <a:t>This example leads us to an examination of our first question, “</a:t>
            </a:r>
            <a:r>
              <a:rPr lang="en-US" sz="1600" u="sng" baseline="0" dirty="0" smtClean="0"/>
              <a:t>What are </a:t>
            </a:r>
            <a:r>
              <a:rPr lang="en-US" sz="1600" b="1" u="sng" baseline="0" dirty="0" smtClean="0"/>
              <a:t>we</a:t>
            </a:r>
            <a:r>
              <a:rPr lang="en-US" sz="1600" u="sng" baseline="0" dirty="0" smtClean="0"/>
              <a:t> to have faith in?</a:t>
            </a:r>
            <a:r>
              <a:rPr lang="en-US" sz="1600" baseline="0" dirty="0" smtClean="0"/>
              <a:t>”</a:t>
            </a:r>
          </a:p>
          <a:p>
            <a:endParaRPr lang="en-US" sz="1600" baseline="0" dirty="0" smtClean="0"/>
          </a:p>
          <a:p>
            <a:r>
              <a:rPr lang="en-US" sz="1600" b="1" baseline="0" dirty="0" smtClean="0"/>
              <a:t>NEXT</a:t>
            </a:r>
          </a:p>
          <a:p>
            <a:endParaRPr lang="en-US" sz="1600" baseline="0" dirty="0" smtClean="0"/>
          </a:p>
          <a:p>
            <a:r>
              <a:rPr lang="en-US" sz="1600" baseline="0" dirty="0" smtClean="0"/>
              <a:t>Imagine these flight instruments as being the </a:t>
            </a:r>
            <a:r>
              <a:rPr lang="en-US" sz="1600" u="sng" baseline="0" dirty="0" smtClean="0"/>
              <a:t>Precious Promises of God</a:t>
            </a:r>
            <a:r>
              <a:rPr lang="en-US" sz="1600" baseline="0" dirty="0" smtClean="0"/>
              <a:t>.  As the pilot flies into storms and thick clouds, he must rely completely on what his instruments are telling him.  So likewise, the New Creation must rely wholly on the promises of God, we must trust him even when we cannot trace him, and we are to </a:t>
            </a:r>
            <a:r>
              <a:rPr lang="en-US" sz="1600" i="1" baseline="0" dirty="0" smtClean="0"/>
              <a:t>“</a:t>
            </a:r>
            <a:r>
              <a:rPr lang="en-US" sz="1200" i="1" kern="1200" dirty="0" smtClean="0">
                <a:solidFill>
                  <a:schemeClr val="tx1"/>
                </a:solidFill>
                <a:latin typeface="+mn-lt"/>
                <a:ea typeface="+mn-ea"/>
                <a:cs typeface="+mn-cs"/>
              </a:rPr>
              <a:t>Trust in the LORD with all our heart; and </a:t>
            </a:r>
            <a:r>
              <a:rPr lang="en-US" sz="1200" b="1" i="1" kern="1200" dirty="0" smtClean="0">
                <a:solidFill>
                  <a:schemeClr val="tx1"/>
                </a:solidFill>
                <a:latin typeface="+mn-lt"/>
                <a:ea typeface="+mn-ea"/>
                <a:cs typeface="+mn-cs"/>
              </a:rPr>
              <a:t>lean</a:t>
            </a:r>
            <a:r>
              <a:rPr lang="en-US" sz="1200" b="0" i="1" kern="1200" dirty="0" smtClean="0">
                <a:solidFill>
                  <a:schemeClr val="tx1"/>
                </a:solidFill>
                <a:latin typeface="+mn-lt"/>
                <a:ea typeface="+mn-ea"/>
                <a:cs typeface="+mn-cs"/>
              </a:rPr>
              <a:t> </a:t>
            </a:r>
            <a:r>
              <a:rPr lang="en-US" sz="1200" b="1" i="1" kern="1200" dirty="0" smtClean="0">
                <a:solidFill>
                  <a:schemeClr val="tx1"/>
                </a:solidFill>
                <a:latin typeface="+mn-lt"/>
                <a:ea typeface="+mn-ea"/>
                <a:cs typeface="+mn-cs"/>
              </a:rPr>
              <a:t>not</a:t>
            </a:r>
            <a:r>
              <a:rPr lang="en-US" sz="1200" b="0" i="1" kern="1200" dirty="0" smtClean="0">
                <a:solidFill>
                  <a:schemeClr val="tx1"/>
                </a:solidFill>
                <a:latin typeface="+mn-lt"/>
                <a:ea typeface="+mn-ea"/>
                <a:cs typeface="+mn-cs"/>
              </a:rPr>
              <a:t> unto our own understanding”</a:t>
            </a:r>
            <a:r>
              <a:rPr lang="en-US" sz="1600" b="1" i="1" kern="1200" dirty="0" smtClean="0">
                <a:solidFill>
                  <a:schemeClr val="tx1"/>
                </a:solidFill>
                <a:latin typeface="+mn-lt"/>
                <a:ea typeface="+mn-ea"/>
                <a:cs typeface="+mn-cs"/>
              </a:rPr>
              <a:t> </a:t>
            </a:r>
            <a:r>
              <a:rPr lang="en-US" sz="1600" b="1" kern="1200" dirty="0" smtClean="0">
                <a:solidFill>
                  <a:schemeClr val="tx1"/>
                </a:solidFill>
                <a:latin typeface="+mn-lt"/>
                <a:ea typeface="+mn-ea"/>
                <a:cs typeface="+mn-cs"/>
              </a:rPr>
              <a:t>Proverbs 3:5.  </a:t>
            </a:r>
            <a:r>
              <a:rPr lang="en-US" sz="1600" b="0" kern="1200" dirty="0" smtClean="0">
                <a:solidFill>
                  <a:schemeClr val="tx1"/>
                </a:solidFill>
                <a:latin typeface="+mn-lt"/>
                <a:ea typeface="+mn-ea"/>
                <a:cs typeface="+mn-cs"/>
              </a:rPr>
              <a:t>Do you know what</a:t>
            </a:r>
            <a:r>
              <a:rPr lang="en-US" sz="1600" b="0" kern="1200" baseline="0" dirty="0" smtClean="0">
                <a:solidFill>
                  <a:schemeClr val="tx1"/>
                </a:solidFill>
                <a:latin typeface="+mn-lt"/>
                <a:ea typeface="+mn-ea"/>
                <a:cs typeface="+mn-cs"/>
              </a:rPr>
              <a:t> happens to pilots when they lean to their own understanding and do not trust what their instruments are telling them?</a:t>
            </a:r>
            <a:endParaRPr lang="en-US" sz="1600" b="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The NTSB (National Transportation &amp; Safety Board) has ruled “Pilot Error” as the result of several plane crashes.  Do you know what kind of error caused some of these crashes?  The error was that the pilot did not believe what his instruments were telling him.  Now to be fair, often times during these incidents, </a:t>
            </a:r>
            <a:r>
              <a:rPr lang="en-US" sz="1600" i="1" baseline="0" dirty="0" smtClean="0"/>
              <a:t>one</a:t>
            </a:r>
            <a:r>
              <a:rPr lang="en-US" sz="1600" baseline="0" dirty="0" smtClean="0"/>
              <a:t> of the instruments </a:t>
            </a:r>
            <a:r>
              <a:rPr lang="en-US" sz="1600" b="1" baseline="0" dirty="0" smtClean="0"/>
              <a:t>would</a:t>
            </a:r>
            <a:r>
              <a:rPr lang="en-US" sz="1600" baseline="0" dirty="0" smtClean="0"/>
              <a:t> fail and lead the pilot to believe that the other instruments had failed as well.  But you and I have a more sure word of prophecy don’t we?  The promises which the Lord has given to us will </a:t>
            </a:r>
            <a:r>
              <a:rPr lang="en-US" sz="1600" u="sng" baseline="0" dirty="0" smtClean="0"/>
              <a:t>never</a:t>
            </a:r>
            <a:r>
              <a:rPr lang="en-US" sz="1600" baseline="0" dirty="0" smtClean="0"/>
              <a:t> fail. </a:t>
            </a:r>
            <a:r>
              <a:rPr lang="en-US" sz="1600" b="1" u="none" strike="noStrike" kern="1200" dirty="0" smtClean="0">
                <a:solidFill>
                  <a:schemeClr val="tx1"/>
                </a:solidFill>
                <a:effectLst/>
                <a:latin typeface="+mn-lt"/>
                <a:ea typeface="+mn-ea"/>
                <a:cs typeface="+mn-cs"/>
              </a:rPr>
              <a:t>I Kings 8:56</a:t>
            </a:r>
            <a:r>
              <a:rPr lang="en-US" sz="1600" b="1" kern="1200" dirty="0" smtClean="0">
                <a:solidFill>
                  <a:schemeClr val="tx1"/>
                </a:solidFill>
                <a:effectLst/>
                <a:latin typeface="+mn-lt"/>
                <a:ea typeface="+mn-ea"/>
                <a:cs typeface="+mn-cs"/>
              </a:rPr>
              <a:t>: </a:t>
            </a:r>
            <a:r>
              <a:rPr lang="en-US" sz="1600" i="1" kern="1200" dirty="0" smtClean="0">
                <a:solidFill>
                  <a:schemeClr val="tx1"/>
                </a:solidFill>
                <a:effectLst/>
                <a:latin typeface="+mn-lt"/>
                <a:ea typeface="+mn-ea"/>
                <a:cs typeface="+mn-cs"/>
              </a:rPr>
              <a:t>Blessed be the LORD, that hath given rest unto his people Israel, according to all that he promised: </a:t>
            </a:r>
            <a:r>
              <a:rPr lang="en-US" sz="1600" i="1" u="sng" kern="1200" dirty="0" smtClean="0">
                <a:solidFill>
                  <a:schemeClr val="tx1"/>
                </a:solidFill>
                <a:effectLst/>
                <a:latin typeface="+mn-lt"/>
                <a:ea typeface="+mn-ea"/>
                <a:cs typeface="+mn-cs"/>
              </a:rPr>
              <a:t>there hath not failed one word of all his good promise</a:t>
            </a:r>
            <a:r>
              <a:rPr lang="en-US" sz="1600" i="1" kern="1200" dirty="0" smtClean="0">
                <a:solidFill>
                  <a:schemeClr val="tx1"/>
                </a:solidFill>
                <a:effectLst/>
                <a:latin typeface="+mn-lt"/>
                <a:ea typeface="+mn-ea"/>
                <a:cs typeface="+mn-cs"/>
              </a:rPr>
              <a:t>, which he promised by the hand of Moses his servant.  </a:t>
            </a:r>
            <a:r>
              <a:rPr lang="en-US" sz="1600" b="1" u="none" strike="noStrike" kern="1200" dirty="0" smtClean="0">
                <a:solidFill>
                  <a:schemeClr val="tx1"/>
                </a:solidFill>
                <a:effectLst/>
                <a:latin typeface="+mn-lt"/>
                <a:ea typeface="+mn-ea"/>
                <a:cs typeface="+mn-cs"/>
              </a:rPr>
              <a:t>Isaiah 55:11 </a:t>
            </a:r>
            <a:r>
              <a:rPr lang="en-US" sz="1600" i="1" kern="1200" dirty="0" smtClean="0">
                <a:solidFill>
                  <a:schemeClr val="tx1"/>
                </a:solidFill>
                <a:effectLst/>
                <a:latin typeface="+mn-lt"/>
                <a:ea typeface="+mn-ea"/>
                <a:cs typeface="+mn-cs"/>
              </a:rPr>
              <a:t>So shall my word be that </a:t>
            </a:r>
            <a:r>
              <a:rPr lang="en-US" sz="1600" i="1" kern="1200" dirty="0" err="1" smtClean="0">
                <a:solidFill>
                  <a:schemeClr val="tx1"/>
                </a:solidFill>
                <a:effectLst/>
                <a:latin typeface="+mn-lt"/>
                <a:ea typeface="+mn-ea"/>
                <a:cs typeface="+mn-cs"/>
              </a:rPr>
              <a:t>goeth</a:t>
            </a:r>
            <a:r>
              <a:rPr lang="en-US" sz="1600" i="1" kern="1200" dirty="0" smtClean="0">
                <a:solidFill>
                  <a:schemeClr val="tx1"/>
                </a:solidFill>
                <a:effectLst/>
                <a:latin typeface="+mn-lt"/>
                <a:ea typeface="+mn-ea"/>
                <a:cs typeface="+mn-cs"/>
              </a:rPr>
              <a:t> forth out of my mouth: it shall </a:t>
            </a:r>
            <a:r>
              <a:rPr lang="en-US" sz="1600" b="1" i="1" kern="1200" dirty="0" smtClean="0">
                <a:solidFill>
                  <a:schemeClr val="tx1"/>
                </a:solidFill>
                <a:effectLst/>
                <a:latin typeface="+mn-lt"/>
                <a:ea typeface="+mn-ea"/>
                <a:cs typeface="+mn-cs"/>
              </a:rPr>
              <a:t>not</a:t>
            </a:r>
            <a:r>
              <a:rPr lang="en-US" sz="1600" i="1" kern="1200" dirty="0" smtClean="0">
                <a:solidFill>
                  <a:schemeClr val="tx1"/>
                </a:solidFill>
                <a:effectLst/>
                <a:latin typeface="+mn-lt"/>
                <a:ea typeface="+mn-ea"/>
                <a:cs typeface="+mn-cs"/>
              </a:rPr>
              <a:t> return unto me </a:t>
            </a:r>
            <a:r>
              <a:rPr lang="en-US" sz="1600" b="1" i="1" kern="1200" dirty="0" smtClean="0">
                <a:solidFill>
                  <a:schemeClr val="tx1"/>
                </a:solidFill>
                <a:effectLst/>
                <a:latin typeface="+mn-lt"/>
                <a:ea typeface="+mn-ea"/>
                <a:cs typeface="+mn-cs"/>
              </a:rPr>
              <a:t>void</a:t>
            </a:r>
            <a:r>
              <a:rPr lang="en-US" sz="1600" i="1" kern="1200" dirty="0" smtClean="0">
                <a:solidFill>
                  <a:schemeClr val="tx1"/>
                </a:solidFill>
                <a:effectLst/>
                <a:latin typeface="+mn-lt"/>
                <a:ea typeface="+mn-ea"/>
                <a:cs typeface="+mn-cs"/>
              </a:rPr>
              <a:t>, but it shall accomplish that which I please, and it shall prosper in the thing whereto I sent it.</a:t>
            </a:r>
            <a:r>
              <a:rPr lang="en-US" sz="1600" i="1" kern="1200" baseline="0" dirty="0" smtClean="0">
                <a:solidFill>
                  <a:schemeClr val="tx1"/>
                </a:solidFill>
                <a:effectLst/>
                <a:latin typeface="+mn-lt"/>
                <a:ea typeface="+mn-ea"/>
                <a:cs typeface="+mn-cs"/>
              </a:rPr>
              <a:t>  </a:t>
            </a:r>
            <a:r>
              <a:rPr lang="en-US" sz="1600" kern="1200" dirty="0" smtClean="0">
                <a:solidFill>
                  <a:schemeClr val="tx1"/>
                </a:solidFill>
                <a:effectLst/>
                <a:latin typeface="+mn-lt"/>
                <a:ea typeface="+mn-ea"/>
                <a:cs typeface="+mn-cs"/>
              </a:rPr>
              <a:t>As the flight instruments on an airplane</a:t>
            </a:r>
            <a:r>
              <a:rPr lang="en-US" sz="1600" kern="1200" baseline="0" dirty="0" smtClean="0">
                <a:solidFill>
                  <a:schemeClr val="tx1"/>
                </a:solidFill>
                <a:effectLst/>
                <a:latin typeface="+mn-lt"/>
                <a:ea typeface="+mn-ea"/>
                <a:cs typeface="+mn-cs"/>
              </a:rPr>
              <a:t> guide the pilot safely to his destination, so the precious promises guide the new creation to his ultimate destination…the divine nature.  </a:t>
            </a:r>
            <a:r>
              <a:rPr lang="en-US" sz="1600" b="1" u="none" strike="noStrike" kern="1200" dirty="0" smtClean="0">
                <a:solidFill>
                  <a:schemeClr val="tx1"/>
                </a:solidFill>
                <a:effectLst/>
                <a:latin typeface="+mn-lt"/>
                <a:ea typeface="+mn-ea"/>
                <a:cs typeface="+mn-cs"/>
              </a:rPr>
              <a:t>II Peter 1:4 </a:t>
            </a:r>
            <a:r>
              <a:rPr lang="en-US" sz="1600" i="1" kern="1200" dirty="0" smtClean="0">
                <a:solidFill>
                  <a:schemeClr val="tx1"/>
                </a:solidFill>
                <a:effectLst/>
                <a:latin typeface="+mn-lt"/>
                <a:ea typeface="+mn-ea"/>
                <a:cs typeface="+mn-cs"/>
              </a:rPr>
              <a:t>Whereby are given unto us </a:t>
            </a:r>
            <a:r>
              <a:rPr lang="en-US" sz="1600" b="1" i="1" kern="1200" dirty="0" smtClean="0">
                <a:solidFill>
                  <a:schemeClr val="tx1"/>
                </a:solidFill>
                <a:effectLst/>
                <a:latin typeface="+mn-lt"/>
                <a:ea typeface="+mn-ea"/>
                <a:cs typeface="+mn-cs"/>
              </a:rPr>
              <a:t>exceeding</a:t>
            </a:r>
            <a:r>
              <a:rPr lang="en-US" sz="1600" i="1" kern="1200" dirty="0" smtClean="0">
                <a:solidFill>
                  <a:schemeClr val="tx1"/>
                </a:solidFill>
                <a:effectLst/>
                <a:latin typeface="+mn-lt"/>
                <a:ea typeface="+mn-ea"/>
                <a:cs typeface="+mn-cs"/>
              </a:rPr>
              <a:t> </a:t>
            </a:r>
            <a:r>
              <a:rPr lang="en-US" sz="1600" b="1" i="1" kern="1200" dirty="0" smtClean="0">
                <a:solidFill>
                  <a:schemeClr val="tx1"/>
                </a:solidFill>
                <a:effectLst/>
                <a:latin typeface="+mn-lt"/>
                <a:ea typeface="+mn-ea"/>
                <a:cs typeface="+mn-cs"/>
              </a:rPr>
              <a:t>great</a:t>
            </a:r>
            <a:r>
              <a:rPr lang="en-US" sz="1600" i="1" kern="1200" dirty="0" smtClean="0">
                <a:solidFill>
                  <a:schemeClr val="tx1"/>
                </a:solidFill>
                <a:effectLst/>
                <a:latin typeface="+mn-lt"/>
                <a:ea typeface="+mn-ea"/>
                <a:cs typeface="+mn-cs"/>
              </a:rPr>
              <a:t> and precious promises: that </a:t>
            </a:r>
            <a:r>
              <a:rPr lang="en-US" sz="1600" b="1" i="1" u="sng" kern="1200" dirty="0" smtClean="0">
                <a:solidFill>
                  <a:schemeClr val="tx1"/>
                </a:solidFill>
                <a:effectLst/>
                <a:latin typeface="+mn-lt"/>
                <a:ea typeface="+mn-ea"/>
                <a:cs typeface="+mn-cs"/>
              </a:rPr>
              <a:t>by thes</a:t>
            </a:r>
            <a:r>
              <a:rPr lang="en-US" sz="1600" b="1" i="1" u="none" kern="1200" dirty="0" smtClean="0">
                <a:solidFill>
                  <a:schemeClr val="tx1"/>
                </a:solidFill>
                <a:effectLst/>
                <a:latin typeface="+mn-lt"/>
                <a:ea typeface="+mn-ea"/>
                <a:cs typeface="+mn-cs"/>
              </a:rPr>
              <a:t>e</a:t>
            </a:r>
            <a:r>
              <a:rPr lang="en-US" sz="1600" b="1" i="1" u="none" kern="1200" baseline="0" dirty="0" smtClean="0">
                <a:solidFill>
                  <a:schemeClr val="tx1"/>
                </a:solidFill>
                <a:effectLst/>
                <a:latin typeface="+mn-lt"/>
                <a:ea typeface="+mn-ea"/>
                <a:cs typeface="+mn-cs"/>
              </a:rPr>
              <a:t> </a:t>
            </a:r>
            <a:r>
              <a:rPr lang="en-US" sz="1600" i="1" u="none" kern="1200" dirty="0" smtClean="0">
                <a:solidFill>
                  <a:schemeClr val="tx1"/>
                </a:solidFill>
                <a:effectLst/>
                <a:latin typeface="+mn-lt"/>
                <a:ea typeface="+mn-ea"/>
                <a:cs typeface="+mn-cs"/>
              </a:rPr>
              <a:t>ye</a:t>
            </a:r>
            <a:r>
              <a:rPr lang="en-US" sz="1600" i="1" kern="1200" dirty="0" smtClean="0">
                <a:solidFill>
                  <a:schemeClr val="tx1"/>
                </a:solidFill>
                <a:effectLst/>
                <a:latin typeface="+mn-lt"/>
                <a:ea typeface="+mn-ea"/>
                <a:cs typeface="+mn-cs"/>
              </a:rPr>
              <a:t> might be partakers of the divine nature…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effectLst/>
                <a:latin typeface="+mn-lt"/>
                <a:ea typeface="+mn-ea"/>
                <a:cs typeface="+mn-cs"/>
              </a:rPr>
              <a:t>NEXT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effectLst/>
              <a:latin typeface="+mn-lt"/>
              <a:ea typeface="+mn-ea"/>
              <a:cs typeface="+mn-cs"/>
            </a:endParaRPr>
          </a:p>
          <a:p>
            <a:endParaRPr lang="en-US" sz="1800" baseline="0" dirty="0" smtClean="0"/>
          </a:p>
        </p:txBody>
      </p:sp>
      <p:sp>
        <p:nvSpPr>
          <p:cNvPr id="4" name="Slide Number Placeholder 3"/>
          <p:cNvSpPr>
            <a:spLocks noGrp="1"/>
          </p:cNvSpPr>
          <p:nvPr>
            <p:ph type="sldNum" sz="quarter" idx="10"/>
          </p:nvPr>
        </p:nvSpPr>
        <p:spPr/>
        <p:txBody>
          <a:bodyPr/>
          <a:lstStyle/>
          <a:p>
            <a:fld id="{87FB454D-DBD6-1545-A0EB-D20DEF98D199}" type="slidenum">
              <a:rPr lang="en-US" smtClean="0"/>
              <a:t>4</a:t>
            </a:fld>
            <a:endParaRPr lang="en-US"/>
          </a:p>
        </p:txBody>
      </p:sp>
    </p:spTree>
    <p:extLst>
      <p:ext uri="{BB962C8B-B14F-4D97-AF65-F5344CB8AC3E}">
        <p14:creationId xmlns:p14="http://schemas.microsoft.com/office/powerpoint/2010/main" val="1575631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aseline="0" dirty="0" smtClean="0"/>
              <a:t>Looking at an instrument panel inside the cockpit with an untrained eye can be a little daunting, but in reality, among the plethora of instruments, dials, switches and buttons, there are really only four primary flight instruments which are used for guiding the aircraft and keeping it aloft…the </a:t>
            </a:r>
            <a:r>
              <a:rPr lang="en-US" sz="1600" b="1" baseline="0" dirty="0" smtClean="0"/>
              <a:t>airspeed indicator</a:t>
            </a:r>
            <a:r>
              <a:rPr lang="en-US" sz="1600" baseline="0" dirty="0" smtClean="0"/>
              <a:t>; the </a:t>
            </a:r>
            <a:r>
              <a:rPr lang="en-US" sz="1600" b="1" baseline="0" dirty="0" smtClean="0"/>
              <a:t>artificial horizon </a:t>
            </a:r>
            <a:r>
              <a:rPr lang="en-US" sz="1600" baseline="0" dirty="0" smtClean="0"/>
              <a:t>(otherwise known as the attitude indicator); the </a:t>
            </a:r>
            <a:r>
              <a:rPr lang="en-US" sz="1600" b="1" baseline="0" dirty="0" smtClean="0"/>
              <a:t>altimeter</a:t>
            </a:r>
            <a:r>
              <a:rPr lang="en-US" sz="1600" baseline="0" dirty="0" smtClean="0"/>
              <a:t> and the </a:t>
            </a:r>
            <a:r>
              <a:rPr lang="en-US" sz="1600" b="1" baseline="0" dirty="0" smtClean="0"/>
              <a:t>heading indicator</a:t>
            </a:r>
            <a:r>
              <a:rPr lang="en-US" sz="1600" baseline="0" dirty="0" smtClean="0"/>
              <a:t>.  Does anybody know what will happen to an airplane when it flies too slow?  It will stall.  Does anybody know what will happen if an airplane files too fast?  If an airplane flies too fast, a disruption in</a:t>
            </a:r>
            <a:r>
              <a:rPr lang="en-US" sz="1600" kern="1200" dirty="0" smtClean="0">
                <a:solidFill>
                  <a:schemeClr val="tx1"/>
                </a:solidFill>
                <a:latin typeface="+mn-lt"/>
                <a:ea typeface="+mn-ea"/>
                <a:cs typeface="+mn-cs"/>
              </a:rPr>
              <a:t> airflow above the wing creates shock fronts which increase drag and reduce lift.</a:t>
            </a:r>
            <a:r>
              <a:rPr lang="en-US" sz="1600" kern="1200" baseline="0" dirty="0" smtClean="0">
                <a:solidFill>
                  <a:schemeClr val="tx1"/>
                </a:solidFill>
                <a:latin typeface="+mn-lt"/>
                <a:ea typeface="+mn-ea"/>
                <a:cs typeface="+mn-cs"/>
              </a:rPr>
              <a:t>  </a:t>
            </a:r>
          </a:p>
          <a:p>
            <a:endParaRPr lang="en-US" sz="1600" kern="1200" baseline="0" dirty="0" smtClean="0">
              <a:solidFill>
                <a:schemeClr val="tx1"/>
              </a:solidFill>
              <a:latin typeface="+mn-lt"/>
              <a:ea typeface="+mn-ea"/>
              <a:cs typeface="+mn-cs"/>
            </a:endParaRPr>
          </a:p>
          <a:p>
            <a:r>
              <a:rPr lang="en-US" sz="1600" b="1" kern="1200" baseline="0" dirty="0" smtClean="0">
                <a:solidFill>
                  <a:schemeClr val="tx1"/>
                </a:solidFill>
                <a:latin typeface="+mn-lt"/>
                <a:ea typeface="+mn-ea"/>
                <a:cs typeface="+mn-cs"/>
              </a:rPr>
              <a:t>NEXT</a:t>
            </a:r>
            <a:endParaRPr lang="en-US" sz="1600" b="1" baseline="0" dirty="0" smtClean="0"/>
          </a:p>
          <a:p>
            <a:endParaRPr lang="en-US" sz="1600" baseline="0" dirty="0" smtClean="0"/>
          </a:p>
        </p:txBody>
      </p:sp>
      <p:sp>
        <p:nvSpPr>
          <p:cNvPr id="4" name="Slide Number Placeholder 3"/>
          <p:cNvSpPr>
            <a:spLocks noGrp="1"/>
          </p:cNvSpPr>
          <p:nvPr>
            <p:ph type="sldNum" sz="quarter" idx="10"/>
          </p:nvPr>
        </p:nvSpPr>
        <p:spPr/>
        <p:txBody>
          <a:bodyPr/>
          <a:lstStyle/>
          <a:p>
            <a:fld id="{87FB454D-DBD6-1545-A0EB-D20DEF98D199}" type="slidenum">
              <a:rPr lang="en-US" smtClean="0"/>
              <a:t>5</a:t>
            </a:fld>
            <a:endParaRPr lang="en-US"/>
          </a:p>
        </p:txBody>
      </p:sp>
    </p:spTree>
    <p:extLst>
      <p:ext uri="{BB962C8B-B14F-4D97-AF65-F5344CB8AC3E}">
        <p14:creationId xmlns:p14="http://schemas.microsoft.com/office/powerpoint/2010/main" val="1575631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baseline="0" dirty="0" smtClean="0">
                <a:solidFill>
                  <a:schemeClr val="tx1"/>
                </a:solidFill>
                <a:latin typeface="+mn-lt"/>
                <a:ea typeface="+mn-ea"/>
                <a:cs typeface="+mn-cs"/>
              </a:rPr>
              <a:t>So the </a:t>
            </a:r>
            <a:r>
              <a:rPr lang="en-US" sz="1600" b="1" kern="1200" baseline="0" dirty="0" smtClean="0">
                <a:solidFill>
                  <a:schemeClr val="tx1"/>
                </a:solidFill>
                <a:latin typeface="+mn-lt"/>
                <a:ea typeface="+mn-ea"/>
                <a:cs typeface="+mn-cs"/>
              </a:rPr>
              <a:t>airspeed indicator </a:t>
            </a:r>
            <a:r>
              <a:rPr lang="en-US" sz="1600" kern="1200" baseline="0" dirty="0" smtClean="0">
                <a:solidFill>
                  <a:schemeClr val="tx1"/>
                </a:solidFill>
                <a:latin typeface="+mn-lt"/>
                <a:ea typeface="+mn-ea"/>
                <a:cs typeface="+mn-cs"/>
              </a:rPr>
              <a:t>is of paramount importance, as the pilot must maintain a flight speed that is not too slow, but also </a:t>
            </a:r>
            <a:r>
              <a:rPr lang="en-US" sz="1600" u="sng" kern="1200" baseline="0" dirty="0" smtClean="0">
                <a:solidFill>
                  <a:schemeClr val="tx1"/>
                </a:solidFill>
                <a:latin typeface="+mn-lt"/>
                <a:ea typeface="+mn-ea"/>
                <a:cs typeface="+mn-cs"/>
              </a:rPr>
              <a:t>not too fast</a:t>
            </a:r>
            <a:r>
              <a:rPr lang="en-US" sz="1600" kern="1200" baseline="0" dirty="0" smtClean="0">
                <a:solidFill>
                  <a:schemeClr val="tx1"/>
                </a:solidFill>
                <a:latin typeface="+mn-lt"/>
                <a:ea typeface="+mn-ea"/>
                <a:cs typeface="+mn-cs"/>
              </a:rPr>
              <a:t>.  Likewise, we too are admonished by the apostle Paul in </a:t>
            </a:r>
            <a:r>
              <a:rPr lang="en-US" sz="1600" b="1" kern="1200" baseline="0" dirty="0" smtClean="0">
                <a:solidFill>
                  <a:schemeClr val="tx1"/>
                </a:solidFill>
                <a:latin typeface="+mn-lt"/>
                <a:ea typeface="+mn-ea"/>
                <a:cs typeface="+mn-cs"/>
              </a:rPr>
              <a:t>Hebrews 12:1 </a:t>
            </a:r>
            <a:r>
              <a:rPr lang="en-US" sz="1600" kern="1200" baseline="0" dirty="0" smtClean="0">
                <a:solidFill>
                  <a:schemeClr val="tx1"/>
                </a:solidFill>
                <a:latin typeface="+mn-lt"/>
                <a:ea typeface="+mn-ea"/>
                <a:cs typeface="+mn-cs"/>
              </a:rPr>
              <a:t>to, “</a:t>
            </a:r>
            <a:r>
              <a:rPr lang="en-US" sz="1600" i="1" kern="1200" baseline="0" dirty="0" smtClean="0">
                <a:solidFill>
                  <a:schemeClr val="tx1"/>
                </a:solidFill>
                <a:latin typeface="+mn-lt"/>
                <a:ea typeface="+mn-ea"/>
                <a:cs typeface="+mn-cs"/>
              </a:rPr>
              <a:t>…run with </a:t>
            </a:r>
            <a:r>
              <a:rPr lang="en-US" sz="1600" i="1" u="sng" kern="1200" baseline="0" dirty="0" smtClean="0">
                <a:solidFill>
                  <a:schemeClr val="tx1"/>
                </a:solidFill>
                <a:latin typeface="+mn-lt"/>
                <a:ea typeface="+mn-ea"/>
                <a:cs typeface="+mn-cs"/>
              </a:rPr>
              <a:t>patience</a:t>
            </a:r>
            <a:r>
              <a:rPr lang="en-US" sz="1600" i="1" kern="1200" baseline="0" dirty="0" smtClean="0">
                <a:solidFill>
                  <a:schemeClr val="tx1"/>
                </a:solidFill>
                <a:latin typeface="+mn-lt"/>
                <a:ea typeface="+mn-ea"/>
                <a:cs typeface="+mn-cs"/>
              </a:rPr>
              <a:t> the race that is set before us</a:t>
            </a:r>
            <a:r>
              <a:rPr lang="en-US" sz="1600" i="0" kern="1200" baseline="0" dirty="0" smtClean="0">
                <a:solidFill>
                  <a:schemeClr val="tx1"/>
                </a:solidFill>
                <a:latin typeface="+mn-lt"/>
                <a:ea typeface="+mn-ea"/>
                <a:cs typeface="+mn-cs"/>
              </a:rPr>
              <a:t>; and in </a:t>
            </a:r>
            <a:r>
              <a:rPr lang="en-US" sz="1600" b="1" i="0" kern="1200" baseline="0" dirty="0" smtClean="0">
                <a:solidFill>
                  <a:schemeClr val="tx1"/>
                </a:solidFill>
                <a:latin typeface="+mn-lt"/>
                <a:ea typeface="+mn-ea"/>
                <a:cs typeface="+mn-cs"/>
              </a:rPr>
              <a:t>1 Corinthians 9:26 </a:t>
            </a:r>
            <a:r>
              <a:rPr lang="en-US" sz="1600" i="1" kern="1200" baseline="0" dirty="0" smtClean="0">
                <a:solidFill>
                  <a:schemeClr val="tx1"/>
                </a:solidFill>
                <a:latin typeface="+mn-lt"/>
                <a:ea typeface="+mn-ea"/>
                <a:cs typeface="+mn-cs"/>
              </a:rPr>
              <a:t>to, “…fight, not as one that </a:t>
            </a:r>
            <a:r>
              <a:rPr lang="en-US" sz="1600" i="1" kern="1200" baseline="0" dirty="0" err="1" smtClean="0">
                <a:solidFill>
                  <a:schemeClr val="tx1"/>
                </a:solidFill>
                <a:latin typeface="+mn-lt"/>
                <a:ea typeface="+mn-ea"/>
                <a:cs typeface="+mn-cs"/>
              </a:rPr>
              <a:t>beateth</a:t>
            </a:r>
            <a:r>
              <a:rPr lang="en-US" sz="1600" i="1" kern="1200" baseline="0" dirty="0" smtClean="0">
                <a:solidFill>
                  <a:schemeClr val="tx1"/>
                </a:solidFill>
                <a:latin typeface="+mn-lt"/>
                <a:ea typeface="+mn-ea"/>
                <a:cs typeface="+mn-cs"/>
              </a:rPr>
              <a:t> the air.” </a:t>
            </a:r>
            <a:r>
              <a:rPr lang="en-US" sz="1600" kern="1200" dirty="0" smtClean="0">
                <a:solidFill>
                  <a:schemeClr val="tx1"/>
                </a:solidFill>
                <a:latin typeface="+mn-lt"/>
                <a:ea typeface="+mn-ea"/>
                <a:cs typeface="+mn-cs"/>
              </a:rPr>
              <a:t>Having thus "girded up the loins of your mind" for a </a:t>
            </a:r>
            <a:r>
              <a:rPr lang="en-US" sz="1600" u="sng" kern="1200" dirty="0" smtClean="0">
                <a:solidFill>
                  <a:schemeClr val="tx1"/>
                </a:solidFill>
                <a:latin typeface="+mn-lt"/>
                <a:ea typeface="+mn-ea"/>
                <a:cs typeface="+mn-cs"/>
              </a:rPr>
              <a:t>long</a:t>
            </a:r>
            <a:r>
              <a:rPr lang="en-US" sz="1600" kern="1200" dirty="0" smtClean="0">
                <a:solidFill>
                  <a:schemeClr val="tx1"/>
                </a:solidFill>
                <a:latin typeface="+mn-lt"/>
                <a:ea typeface="+mn-ea"/>
                <a:cs typeface="+mn-cs"/>
              </a:rPr>
              <a:t>, </a:t>
            </a:r>
            <a:r>
              <a:rPr lang="en-US" sz="1600" u="sng" kern="1200" dirty="0" smtClean="0">
                <a:solidFill>
                  <a:schemeClr val="tx1"/>
                </a:solidFill>
                <a:latin typeface="+mn-lt"/>
                <a:ea typeface="+mn-ea"/>
                <a:cs typeface="+mn-cs"/>
              </a:rPr>
              <a:t>steady</a:t>
            </a:r>
            <a:r>
              <a:rPr lang="en-US" sz="1600" kern="1200" dirty="0" smtClean="0">
                <a:solidFill>
                  <a:schemeClr val="tx1"/>
                </a:solidFill>
                <a:latin typeface="+mn-lt"/>
                <a:ea typeface="+mn-ea"/>
                <a:cs typeface="+mn-cs"/>
              </a:rPr>
              <a:t> and </a:t>
            </a:r>
            <a:r>
              <a:rPr lang="en-US" sz="1600" u="sng" kern="1200" dirty="0" smtClean="0">
                <a:solidFill>
                  <a:schemeClr val="tx1"/>
                </a:solidFill>
                <a:latin typeface="+mn-lt"/>
                <a:ea typeface="+mn-ea"/>
                <a:cs typeface="+mn-cs"/>
              </a:rPr>
              <a:t>determined</a:t>
            </a:r>
            <a:r>
              <a:rPr lang="en-US" sz="1600" kern="1200" dirty="0" smtClean="0">
                <a:solidFill>
                  <a:schemeClr val="tx1"/>
                </a:solidFill>
                <a:latin typeface="+mn-lt"/>
                <a:ea typeface="+mn-ea"/>
                <a:cs typeface="+mn-cs"/>
              </a:rPr>
              <a:t> effort, he further counsels,--</a:t>
            </a:r>
            <a:r>
              <a:rPr lang="en-US" sz="1600" i="1" kern="1200" dirty="0" smtClean="0">
                <a:solidFill>
                  <a:schemeClr val="tx1"/>
                </a:solidFill>
                <a:latin typeface="+mn-lt"/>
                <a:ea typeface="+mn-ea"/>
                <a:cs typeface="+mn-cs"/>
              </a:rPr>
              <a:t>"Be </a:t>
            </a:r>
            <a:r>
              <a:rPr lang="en-US" sz="1600" i="1" u="sng" kern="1200" dirty="0" smtClean="0">
                <a:solidFill>
                  <a:schemeClr val="tx1"/>
                </a:solidFill>
                <a:latin typeface="+mn-lt"/>
                <a:ea typeface="+mn-ea"/>
                <a:cs typeface="+mn-cs"/>
              </a:rPr>
              <a:t>sober</a:t>
            </a:r>
            <a:r>
              <a:rPr lang="en-US" sz="1600" i="1" kern="1200" dirty="0" smtClean="0">
                <a:solidFill>
                  <a:schemeClr val="tx1"/>
                </a:solidFill>
                <a:latin typeface="+mn-lt"/>
                <a:ea typeface="+mn-ea"/>
                <a:cs typeface="+mn-cs"/>
              </a:rPr>
              <a:t>:" </a:t>
            </a:r>
            <a:r>
              <a:rPr lang="en-US" sz="1600" kern="1200" dirty="0" smtClean="0">
                <a:solidFill>
                  <a:schemeClr val="tx1"/>
                </a:solidFill>
                <a:latin typeface="+mn-lt"/>
                <a:ea typeface="+mn-ea"/>
                <a:cs typeface="+mn-cs"/>
              </a:rPr>
              <a:t>do not allow yourself to become excited and, under the spur of excitement, to exhaust all your spiritual vitality in a very short time, and then to suffer a relapse into coldness or discouragement; but thoughtfully to consider and prepare for a long and patient endurance of all the discipline and trial of faith and patience necessary to prove an overcomer and worthy of the blessed reward promised </a:t>
            </a:r>
            <a:r>
              <a:rPr lang="en-US" sz="1600" i="1" kern="1200" dirty="0" smtClean="0">
                <a:solidFill>
                  <a:schemeClr val="tx1"/>
                </a:solidFill>
                <a:latin typeface="+mn-lt"/>
                <a:ea typeface="+mn-ea"/>
                <a:cs typeface="+mn-cs"/>
              </a:rPr>
              <a:t>"to him that </a:t>
            </a:r>
            <a:r>
              <a:rPr lang="en-US" sz="1600" i="1" kern="1200" dirty="0" err="1" smtClean="0">
                <a:solidFill>
                  <a:schemeClr val="tx1"/>
                </a:solidFill>
                <a:latin typeface="+mn-lt"/>
                <a:ea typeface="+mn-ea"/>
                <a:cs typeface="+mn-cs"/>
              </a:rPr>
              <a:t>overcometh</a:t>
            </a:r>
            <a:r>
              <a:rPr lang="en-US" sz="1600" i="1" kern="1200" dirty="0" smtClean="0">
                <a:solidFill>
                  <a:schemeClr val="tx1"/>
                </a:solidFill>
                <a:latin typeface="+mn-lt"/>
                <a:ea typeface="+mn-ea"/>
                <a:cs typeface="+mn-cs"/>
              </a:rPr>
              <a:t>.”  </a:t>
            </a:r>
            <a:r>
              <a:rPr lang="en-US" sz="1600" kern="1200" dirty="0" smtClean="0">
                <a:solidFill>
                  <a:schemeClr val="tx1"/>
                </a:solidFill>
                <a:latin typeface="+mn-lt"/>
                <a:ea typeface="+mn-ea"/>
                <a:cs typeface="+mn-cs"/>
              </a:rPr>
              <a:t>The race before us is not one to be run by </a:t>
            </a:r>
            <a:r>
              <a:rPr lang="en-US" sz="1600" b="1" kern="1200" dirty="0" smtClean="0">
                <a:solidFill>
                  <a:schemeClr val="tx1"/>
                </a:solidFill>
                <a:latin typeface="+mn-lt"/>
                <a:ea typeface="+mn-ea"/>
                <a:cs typeface="+mn-cs"/>
              </a:rPr>
              <a:t>fits</a:t>
            </a:r>
            <a:r>
              <a:rPr lang="en-US" sz="1600" b="0" kern="1200" dirty="0" smtClean="0">
                <a:solidFill>
                  <a:schemeClr val="tx1"/>
                </a:solidFill>
                <a:latin typeface="+mn-lt"/>
                <a:ea typeface="+mn-ea"/>
                <a:cs typeface="+mn-cs"/>
              </a:rPr>
              <a:t> and </a:t>
            </a:r>
            <a:r>
              <a:rPr lang="en-US" sz="1600" b="1" kern="1200" dirty="0" smtClean="0">
                <a:solidFill>
                  <a:schemeClr val="tx1"/>
                </a:solidFill>
                <a:latin typeface="+mn-lt"/>
                <a:ea typeface="+mn-ea"/>
                <a:cs typeface="+mn-cs"/>
              </a:rPr>
              <a:t>starts</a:t>
            </a:r>
            <a:r>
              <a:rPr lang="en-US" sz="1600" b="0" kern="1200" dirty="0" smtClean="0">
                <a:solidFill>
                  <a:schemeClr val="tx1"/>
                </a:solidFill>
                <a:latin typeface="+mn-lt"/>
                <a:ea typeface="+mn-ea"/>
                <a:cs typeface="+mn-cs"/>
              </a:rPr>
              <a:t>, but by </a:t>
            </a:r>
            <a:r>
              <a:rPr lang="en-US" sz="1600" b="1" kern="1200" dirty="0" smtClean="0">
                <a:solidFill>
                  <a:schemeClr val="tx1"/>
                </a:solidFill>
                <a:latin typeface="+mn-lt"/>
                <a:ea typeface="+mn-ea"/>
                <a:cs typeface="+mn-cs"/>
              </a:rPr>
              <a:t>"patient continuance</a:t>
            </a:r>
            <a:r>
              <a:rPr lang="en-US" sz="1600" b="0" kern="1200" dirty="0" smtClean="0">
                <a:solidFill>
                  <a:schemeClr val="tx1"/>
                </a:solidFill>
                <a:latin typeface="+mn-lt"/>
                <a:ea typeface="+mn-ea"/>
                <a:cs typeface="+mn-cs"/>
              </a:rPr>
              <a:t> in well doing.”</a:t>
            </a:r>
          </a:p>
          <a:p>
            <a:endParaRPr lang="en-US" sz="1600" b="0" kern="1200" dirty="0" smtClean="0">
              <a:solidFill>
                <a:schemeClr val="tx1"/>
              </a:solidFill>
              <a:latin typeface="+mn-lt"/>
              <a:ea typeface="+mn-ea"/>
              <a:cs typeface="+mn-cs"/>
            </a:endParaRPr>
          </a:p>
          <a:p>
            <a:r>
              <a:rPr lang="en-US" sz="1600" b="0" kern="1200" dirty="0" smtClean="0">
                <a:solidFill>
                  <a:schemeClr val="tx1"/>
                </a:solidFill>
                <a:latin typeface="+mn-lt"/>
                <a:ea typeface="+mn-ea"/>
                <a:cs typeface="+mn-cs"/>
              </a:rPr>
              <a:t>Talk about my school story…I learned this first-hand.</a:t>
            </a:r>
          </a:p>
          <a:p>
            <a:endParaRPr lang="en-US" sz="1600" b="0" kern="1200" baseline="0" dirty="0" smtClean="0">
              <a:solidFill>
                <a:schemeClr val="tx1"/>
              </a:solidFill>
              <a:latin typeface="+mn-lt"/>
              <a:ea typeface="+mn-ea"/>
              <a:cs typeface="+mn-cs"/>
            </a:endParaRPr>
          </a:p>
          <a:p>
            <a:r>
              <a:rPr lang="en-US" sz="1600" b="1" kern="1200" baseline="0" dirty="0" smtClean="0">
                <a:solidFill>
                  <a:schemeClr val="tx1"/>
                </a:solidFill>
                <a:latin typeface="+mn-lt"/>
                <a:ea typeface="+mn-ea"/>
                <a:cs typeface="+mn-cs"/>
              </a:rPr>
              <a:t>NEXT</a:t>
            </a:r>
          </a:p>
        </p:txBody>
      </p:sp>
      <p:sp>
        <p:nvSpPr>
          <p:cNvPr id="4" name="Slide Number Placeholder 3"/>
          <p:cNvSpPr>
            <a:spLocks noGrp="1"/>
          </p:cNvSpPr>
          <p:nvPr>
            <p:ph type="sldNum" sz="quarter" idx="10"/>
          </p:nvPr>
        </p:nvSpPr>
        <p:spPr/>
        <p:txBody>
          <a:bodyPr/>
          <a:lstStyle/>
          <a:p>
            <a:fld id="{87FB454D-DBD6-1545-A0EB-D20DEF98D199}" type="slidenum">
              <a:rPr lang="en-US" smtClean="0"/>
              <a:t>6</a:t>
            </a:fld>
            <a:endParaRPr lang="en-US"/>
          </a:p>
        </p:txBody>
      </p:sp>
    </p:spTree>
    <p:extLst>
      <p:ext uri="{BB962C8B-B14F-4D97-AF65-F5344CB8AC3E}">
        <p14:creationId xmlns:p14="http://schemas.microsoft.com/office/powerpoint/2010/main" val="1575631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aseline="0" dirty="0" smtClean="0"/>
              <a:t>The </a:t>
            </a:r>
            <a:r>
              <a:rPr lang="en-US" sz="1600" b="1" baseline="0" dirty="0" smtClean="0"/>
              <a:t>artificial horizon</a:t>
            </a:r>
            <a:r>
              <a:rPr lang="en-US" sz="1600" baseline="0" dirty="0" smtClean="0"/>
              <a:t>, also known as an </a:t>
            </a:r>
            <a:r>
              <a:rPr lang="en-US" sz="1600" b="1" baseline="0" dirty="0" smtClean="0"/>
              <a:t>attitude indicator, </a:t>
            </a:r>
            <a:r>
              <a:rPr lang="en-US" sz="1600" baseline="0" dirty="0" smtClean="0"/>
              <a:t>is an instrument used in an aircraft to inform the pilot of the orientation of the aircraft relative to earth.  It indicates pitch (fore and aft tilt) and bank or roll (side to side tilt) and is a primary instrument for flight in instrument meteorological conditions.  The attitude of the aircraft has everything to do with maintaining flight.  Without this instrument, the pilot has no way to correct the attitude of the aircraft, especially when visibility impairs his reference to the horizon.</a:t>
            </a:r>
          </a:p>
          <a:p>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We too must constantly correct our attitude and bring it into harmony with the divine character.  What faith instruments can we use to correct our attitude?  How about </a:t>
            </a:r>
            <a:r>
              <a:rPr lang="en-US" sz="1600" b="1" baseline="0" dirty="0" smtClean="0"/>
              <a:t>2</a:t>
            </a:r>
            <a:r>
              <a:rPr lang="en-US" sz="1600" baseline="0" dirty="0" smtClean="0"/>
              <a:t> </a:t>
            </a:r>
            <a:r>
              <a:rPr lang="en-US" sz="1600" b="1" baseline="0" dirty="0" smtClean="0"/>
              <a:t>Corinthians 9:7 </a:t>
            </a:r>
            <a:r>
              <a:rPr lang="en-US" sz="1600" i="1" baseline="0" dirty="0" smtClean="0"/>
              <a:t>God </a:t>
            </a:r>
            <a:r>
              <a:rPr lang="en-US" sz="1600" i="1" baseline="0" dirty="0" err="1" smtClean="0"/>
              <a:t>loveth</a:t>
            </a:r>
            <a:r>
              <a:rPr lang="en-US" sz="1600" i="1" baseline="0" dirty="0" smtClean="0"/>
              <a:t> a </a:t>
            </a:r>
            <a:r>
              <a:rPr lang="en-US" sz="1600" i="1" u="sng" baseline="0" dirty="0" smtClean="0"/>
              <a:t>cheerfu</a:t>
            </a:r>
            <a:r>
              <a:rPr lang="en-US" sz="1600" i="1" u="none" baseline="0" dirty="0" smtClean="0"/>
              <a:t>l </a:t>
            </a:r>
            <a:r>
              <a:rPr lang="en-US" sz="1600" i="1" baseline="0" dirty="0" smtClean="0"/>
              <a:t>giver.  </a:t>
            </a:r>
            <a:r>
              <a:rPr lang="en-US" sz="1600" i="0" baseline="0" dirty="0" smtClean="0"/>
              <a:t>Or perhaps </a:t>
            </a:r>
            <a:r>
              <a:rPr lang="en-US" sz="1600" b="1" kern="1200" dirty="0" smtClean="0">
                <a:solidFill>
                  <a:schemeClr val="tx1"/>
                </a:solidFill>
                <a:latin typeface="+mn-lt"/>
                <a:ea typeface="+mn-ea"/>
                <a:cs typeface="+mn-cs"/>
              </a:rPr>
              <a:t>Philippians 4:8: </a:t>
            </a:r>
            <a:r>
              <a:rPr lang="en-US" sz="1600" i="1" kern="1200" dirty="0" smtClean="0">
                <a:solidFill>
                  <a:schemeClr val="tx1"/>
                </a:solidFill>
                <a:latin typeface="+mn-lt"/>
                <a:ea typeface="+mn-ea"/>
                <a:cs typeface="+mn-cs"/>
              </a:rPr>
              <a:t>Finally, brethren, whatsoever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 are true, whatsoever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 are </a:t>
            </a:r>
            <a:r>
              <a:rPr lang="en-US" sz="1600" b="1" i="1" kern="1200" dirty="0" smtClean="0">
                <a:solidFill>
                  <a:schemeClr val="tx1"/>
                </a:solidFill>
                <a:latin typeface="+mn-lt"/>
                <a:ea typeface="+mn-ea"/>
                <a:cs typeface="+mn-cs"/>
              </a:rPr>
              <a:t>honest</a:t>
            </a:r>
            <a:r>
              <a:rPr lang="en-US" sz="1600" b="0" i="1" kern="1200" dirty="0" smtClean="0">
                <a:solidFill>
                  <a:schemeClr val="tx1"/>
                </a:solidFill>
                <a:latin typeface="+mn-lt"/>
                <a:ea typeface="+mn-ea"/>
                <a:cs typeface="+mn-cs"/>
              </a:rPr>
              <a:t>, whatsoever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 are just, whatsoever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 are pure, whatsoever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 are lovely, whatsoever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 are of good report; if there be any virtue, and if there be any praise, think on these </a:t>
            </a:r>
            <a:r>
              <a:rPr lang="en-US" sz="1600" b="1" i="1" kern="1200" dirty="0" smtClean="0">
                <a:solidFill>
                  <a:schemeClr val="tx1"/>
                </a:solidFill>
                <a:latin typeface="+mn-lt"/>
                <a:ea typeface="+mn-ea"/>
                <a:cs typeface="+mn-cs"/>
              </a:rPr>
              <a:t>things</a:t>
            </a:r>
            <a:r>
              <a:rPr lang="en-US" sz="1600" b="0" i="1" kern="1200" dirty="0" smtClean="0">
                <a:solidFill>
                  <a:schemeClr val="tx1"/>
                </a:solidFill>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i="1"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b="1" i="0" kern="1200" baseline="0" dirty="0" smtClean="0">
                <a:solidFill>
                  <a:schemeClr val="tx1"/>
                </a:solidFill>
                <a:latin typeface="+mn-lt"/>
                <a:ea typeface="+mn-ea"/>
                <a:cs typeface="+mn-cs"/>
              </a:rPr>
              <a:t>NEXT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1" i="0" kern="1200" baseline="0" dirty="0" smtClean="0">
              <a:solidFill>
                <a:schemeClr val="tx1"/>
              </a:solidFill>
              <a:latin typeface="+mn-lt"/>
              <a:ea typeface="+mn-ea"/>
              <a:cs typeface="+mn-cs"/>
            </a:endParaRPr>
          </a:p>
          <a:p>
            <a:r>
              <a:rPr lang="en-US" sz="1600" b="1" kern="1200" dirty="0" smtClean="0">
                <a:solidFill>
                  <a:schemeClr val="tx1"/>
                </a:solidFill>
                <a:latin typeface="+mn-lt"/>
                <a:ea typeface="+mn-ea"/>
                <a:cs typeface="+mn-cs"/>
              </a:rPr>
              <a:t>John Kennedy Jr. Crash</a:t>
            </a:r>
            <a:r>
              <a:rPr lang="en-US" sz="1600" kern="1200" dirty="0" smtClean="0">
                <a:solidFill>
                  <a:schemeClr val="tx1"/>
                </a:solidFill>
                <a:latin typeface="+mn-lt"/>
                <a:ea typeface="+mn-ea"/>
                <a:cs typeface="+mn-cs"/>
              </a:rPr>
              <a:t>…Other pilots flying similar routes on the night of the accident reported no visual horizon while flying over the water because of haze.</a:t>
            </a:r>
            <a:r>
              <a:rPr lang="en-US" sz="1600" kern="1200" baseline="0" dirty="0" smtClean="0">
                <a:solidFill>
                  <a:schemeClr val="tx1"/>
                </a:solidFill>
                <a:latin typeface="+mn-lt"/>
                <a:ea typeface="+mn-ea"/>
                <a:cs typeface="+mn-cs"/>
              </a:rPr>
              <a:t>  </a:t>
            </a:r>
            <a:r>
              <a:rPr lang="en-US" sz="1600" kern="1200" dirty="0" smtClean="0">
                <a:solidFill>
                  <a:schemeClr val="tx1"/>
                </a:solidFill>
                <a:latin typeface="+mn-lt"/>
                <a:ea typeface="+mn-ea"/>
                <a:cs typeface="+mn-cs"/>
              </a:rPr>
              <a:t>The NTSB determined that the probable causes of this accident were the pilot's failure to maintain control of the airplane during a descent over water at night, which was a result of spatial disorientation. Factors in the accident were haze, and the dark night.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1" i="0" baseline="0" dirty="0" smtClean="0"/>
          </a:p>
        </p:txBody>
      </p:sp>
      <p:sp>
        <p:nvSpPr>
          <p:cNvPr id="4" name="Slide Number Placeholder 3"/>
          <p:cNvSpPr>
            <a:spLocks noGrp="1"/>
          </p:cNvSpPr>
          <p:nvPr>
            <p:ph type="sldNum" sz="quarter" idx="10"/>
          </p:nvPr>
        </p:nvSpPr>
        <p:spPr/>
        <p:txBody>
          <a:bodyPr/>
          <a:lstStyle/>
          <a:p>
            <a:fld id="{87FB454D-DBD6-1545-A0EB-D20DEF98D199}" type="slidenum">
              <a:rPr lang="en-US" smtClean="0"/>
              <a:t>7</a:t>
            </a:fld>
            <a:endParaRPr lang="en-US"/>
          </a:p>
        </p:txBody>
      </p:sp>
    </p:spTree>
    <p:extLst>
      <p:ext uri="{BB962C8B-B14F-4D97-AF65-F5344CB8AC3E}">
        <p14:creationId xmlns:p14="http://schemas.microsoft.com/office/powerpoint/2010/main" val="1575631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rgbClr val="000000"/>
                </a:solidFill>
                <a:effectLst/>
                <a:latin typeface="+mn-lt"/>
                <a:ea typeface="+mn-ea"/>
                <a:cs typeface="+mn-cs"/>
              </a:rPr>
              <a:t>An </a:t>
            </a:r>
            <a:r>
              <a:rPr lang="en-US" sz="1600" b="1" kern="1200" dirty="0" smtClean="0">
                <a:solidFill>
                  <a:srgbClr val="000000"/>
                </a:solidFill>
                <a:effectLst/>
                <a:latin typeface="+mn-lt"/>
                <a:ea typeface="+mn-ea"/>
                <a:cs typeface="+mn-cs"/>
              </a:rPr>
              <a:t>altimeter</a:t>
            </a:r>
            <a:r>
              <a:rPr lang="en-US" sz="1600" kern="1200" dirty="0" smtClean="0">
                <a:solidFill>
                  <a:srgbClr val="000000"/>
                </a:solidFill>
                <a:effectLst/>
                <a:latin typeface="+mn-lt"/>
                <a:ea typeface="+mn-ea"/>
                <a:cs typeface="+mn-cs"/>
              </a:rPr>
              <a:t> </a:t>
            </a:r>
            <a:r>
              <a:rPr lang="en-US" sz="1600" kern="1200" baseline="0" dirty="0" smtClean="0">
                <a:solidFill>
                  <a:srgbClr val="000000"/>
                </a:solidFill>
                <a:effectLst/>
                <a:latin typeface="+mn-lt"/>
                <a:ea typeface="+mn-ea"/>
                <a:cs typeface="+mn-cs"/>
              </a:rPr>
              <a:t>is </a:t>
            </a:r>
            <a:r>
              <a:rPr lang="en-US" sz="1600" kern="1200" dirty="0" smtClean="0">
                <a:solidFill>
                  <a:srgbClr val="000000"/>
                </a:solidFill>
                <a:effectLst/>
                <a:latin typeface="+mn-lt"/>
                <a:ea typeface="+mn-ea"/>
                <a:cs typeface="+mn-cs"/>
              </a:rPr>
              <a:t>an instrument used to measure the </a:t>
            </a:r>
            <a:r>
              <a:rPr lang="en-US" sz="1600" b="1" u="none" strike="noStrike" kern="1200" dirty="0" smtClean="0">
                <a:solidFill>
                  <a:srgbClr val="000000"/>
                </a:solidFill>
                <a:effectLst/>
                <a:latin typeface="+mn-lt"/>
                <a:ea typeface="+mn-ea"/>
                <a:cs typeface="+mn-cs"/>
              </a:rPr>
              <a:t>altitude</a:t>
            </a:r>
            <a:r>
              <a:rPr lang="en-US" sz="1600" u="none" strike="noStrike" kern="1200" baseline="0" dirty="0" smtClean="0">
                <a:solidFill>
                  <a:srgbClr val="000000"/>
                </a:solidFill>
                <a:effectLst/>
                <a:latin typeface="+mn-lt"/>
                <a:ea typeface="+mn-ea"/>
                <a:cs typeface="+mn-cs"/>
              </a:rPr>
              <a:t> </a:t>
            </a:r>
            <a:r>
              <a:rPr lang="en-US" sz="1600" kern="1200" dirty="0" smtClean="0">
                <a:solidFill>
                  <a:srgbClr val="000000"/>
                </a:solidFill>
                <a:effectLst/>
                <a:latin typeface="+mn-lt"/>
                <a:ea typeface="+mn-ea"/>
                <a:cs typeface="+mn-cs"/>
              </a:rPr>
              <a:t>of the aircraft above a fixed level.</a:t>
            </a:r>
            <a:r>
              <a:rPr lang="en-US" sz="1600" kern="1200" baseline="0" dirty="0" smtClean="0">
                <a:solidFill>
                  <a:srgbClr val="000000"/>
                </a:solidFill>
                <a:effectLst/>
                <a:latin typeface="+mn-lt"/>
                <a:ea typeface="+mn-ea"/>
                <a:cs typeface="+mn-cs"/>
              </a:rPr>
              <a:t>  Without this instrument, the pilot would not know how high above the ground he is flying…even on a clear day.  Can you appreciate how important this instrument is to a pilot, especially when visibility is impaired?</a:t>
            </a:r>
            <a:endParaRPr lang="en-US" sz="1600" kern="1200" dirty="0" smtClean="0">
              <a:solidFill>
                <a:srgbClr val="000000"/>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dirty="0" smtClean="0">
              <a:solidFill>
                <a:srgbClr val="000000"/>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rgbClr val="000000"/>
                </a:solidFill>
                <a:effectLst/>
                <a:latin typeface="+mn-lt"/>
                <a:ea typeface="+mn-ea"/>
                <a:cs typeface="+mn-cs"/>
              </a:rPr>
              <a:t>What faith-instrument</a:t>
            </a:r>
            <a:r>
              <a:rPr lang="en-US" sz="1600" kern="1200" baseline="0" dirty="0" smtClean="0">
                <a:solidFill>
                  <a:srgbClr val="000000"/>
                </a:solidFill>
                <a:effectLst/>
                <a:latin typeface="+mn-lt"/>
                <a:ea typeface="+mn-ea"/>
                <a:cs typeface="+mn-cs"/>
              </a:rPr>
              <a:t> do you think </a:t>
            </a:r>
            <a:r>
              <a:rPr lang="en-US" sz="1600" u="sng" kern="1200" baseline="0" dirty="0" smtClean="0">
                <a:solidFill>
                  <a:srgbClr val="000000"/>
                </a:solidFill>
                <a:effectLst/>
                <a:latin typeface="+mn-lt"/>
                <a:ea typeface="+mn-ea"/>
                <a:cs typeface="+mn-cs"/>
              </a:rPr>
              <a:t>we</a:t>
            </a:r>
            <a:r>
              <a:rPr lang="en-US" sz="1600" kern="1200" baseline="0" dirty="0" smtClean="0">
                <a:solidFill>
                  <a:srgbClr val="000000"/>
                </a:solidFill>
                <a:effectLst/>
                <a:latin typeface="+mn-lt"/>
                <a:ea typeface="+mn-ea"/>
                <a:cs typeface="+mn-cs"/>
              </a:rPr>
              <a:t> can use to maintain a proper altitude.  How about </a:t>
            </a:r>
            <a:r>
              <a:rPr lang="en-US" sz="1600" b="1" kern="1200" dirty="0" smtClean="0">
                <a:solidFill>
                  <a:schemeClr val="tx1"/>
                </a:solidFill>
                <a:effectLst/>
                <a:latin typeface="+mn-lt"/>
                <a:ea typeface="+mn-ea"/>
                <a:cs typeface="+mn-cs"/>
              </a:rPr>
              <a:t>Matthew 6:19 - 21: </a:t>
            </a:r>
            <a:r>
              <a:rPr lang="en-US" sz="1600" i="1" kern="1200" dirty="0" smtClean="0">
                <a:solidFill>
                  <a:schemeClr val="tx1"/>
                </a:solidFill>
                <a:effectLst/>
                <a:latin typeface="+mn-lt"/>
                <a:ea typeface="+mn-ea"/>
                <a:cs typeface="+mn-cs"/>
              </a:rPr>
              <a:t>Lay not up for yourselves treasures upon earth, where moth and rust doth corrupt, and where thieves break through and steal;</a:t>
            </a:r>
            <a:r>
              <a:rPr lang="en-US" sz="1600" i="1" kern="1200" baseline="0" dirty="0" smtClean="0">
                <a:solidFill>
                  <a:schemeClr val="tx1"/>
                </a:solidFill>
                <a:effectLst/>
                <a:latin typeface="+mn-lt"/>
                <a:ea typeface="+mn-ea"/>
                <a:cs typeface="+mn-cs"/>
              </a:rPr>
              <a:t> b</a:t>
            </a:r>
            <a:r>
              <a:rPr lang="en-US" sz="1600" i="1" kern="1200" dirty="0" smtClean="0">
                <a:solidFill>
                  <a:schemeClr val="tx1"/>
                </a:solidFill>
                <a:effectLst/>
                <a:latin typeface="+mn-lt"/>
                <a:ea typeface="+mn-ea"/>
                <a:cs typeface="+mn-cs"/>
              </a:rPr>
              <a:t>ut lay up for yourselves treasures in heaven, where neither moth nor rust doth corrupt, and where thieves do not break through nor steal.</a:t>
            </a:r>
            <a:r>
              <a:rPr lang="en-US" sz="1600" i="1" kern="1200" baseline="0" dirty="0" smtClean="0">
                <a:solidFill>
                  <a:schemeClr val="tx1"/>
                </a:solidFill>
                <a:effectLst/>
                <a:latin typeface="+mn-lt"/>
                <a:ea typeface="+mn-ea"/>
                <a:cs typeface="+mn-cs"/>
              </a:rPr>
              <a:t>  </a:t>
            </a:r>
            <a:r>
              <a:rPr lang="en-US" sz="1600" i="1" kern="1200" dirty="0" smtClean="0">
                <a:solidFill>
                  <a:schemeClr val="tx1"/>
                </a:solidFill>
                <a:effectLst/>
                <a:latin typeface="+mn-lt"/>
                <a:ea typeface="+mn-ea"/>
                <a:cs typeface="+mn-cs"/>
              </a:rPr>
              <a:t>For where your treasure is, there will your heart be also.  </a:t>
            </a:r>
            <a:r>
              <a:rPr lang="en-US" sz="1600" i="0" kern="1200" dirty="0" smtClean="0">
                <a:solidFill>
                  <a:schemeClr val="tx1"/>
                </a:solidFill>
                <a:effectLst/>
                <a:latin typeface="+mn-lt"/>
                <a:ea typeface="+mn-ea"/>
                <a:cs typeface="+mn-cs"/>
              </a:rPr>
              <a:t>Let us always</a:t>
            </a:r>
            <a:r>
              <a:rPr lang="en-US" sz="1600" i="0" kern="1200" baseline="0" dirty="0" smtClean="0">
                <a:solidFill>
                  <a:schemeClr val="tx1"/>
                </a:solidFill>
                <a:effectLst/>
                <a:latin typeface="+mn-lt"/>
                <a:ea typeface="+mn-ea"/>
                <a:cs typeface="+mn-cs"/>
              </a:rPr>
              <a:t> strive to live in the </a:t>
            </a:r>
            <a:r>
              <a:rPr lang="en-US" sz="1600" i="0" kern="1200" baseline="0" dirty="0" err="1" smtClean="0">
                <a:solidFill>
                  <a:schemeClr val="tx1"/>
                </a:solidFill>
                <a:effectLst/>
                <a:latin typeface="+mn-lt"/>
                <a:ea typeface="+mn-ea"/>
                <a:cs typeface="+mn-cs"/>
              </a:rPr>
              <a:t>heavenlies</a:t>
            </a:r>
            <a:r>
              <a:rPr lang="en-US" sz="1600" i="0" kern="1200" baseline="0" dirty="0" smtClean="0">
                <a:solidFill>
                  <a:schemeClr val="tx1"/>
                </a:solidFill>
                <a:effectLst/>
                <a:latin typeface="+mn-lt"/>
                <a:ea typeface="+mn-ea"/>
                <a:cs typeface="+mn-cs"/>
              </a:rPr>
              <a:t>…at the highest altitude.</a:t>
            </a:r>
            <a:endParaRPr lang="en-US" sz="160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kern="1200" baseline="0" dirty="0" smtClean="0">
              <a:solidFill>
                <a:srgbClr val="000000"/>
              </a:solidFill>
              <a:effectLst/>
              <a:latin typeface="+mn-lt"/>
              <a:ea typeface="+mn-ea"/>
              <a:cs typeface="+mn-cs"/>
            </a:endParaRPr>
          </a:p>
          <a:p>
            <a:r>
              <a:rPr lang="en-US" sz="1600" b="1" baseline="0" dirty="0" smtClean="0"/>
              <a:t>NEXT</a:t>
            </a:r>
          </a:p>
        </p:txBody>
      </p:sp>
      <p:sp>
        <p:nvSpPr>
          <p:cNvPr id="4" name="Slide Number Placeholder 3"/>
          <p:cNvSpPr>
            <a:spLocks noGrp="1"/>
          </p:cNvSpPr>
          <p:nvPr>
            <p:ph type="sldNum" sz="quarter" idx="10"/>
          </p:nvPr>
        </p:nvSpPr>
        <p:spPr/>
        <p:txBody>
          <a:bodyPr/>
          <a:lstStyle/>
          <a:p>
            <a:fld id="{87FB454D-DBD6-1545-A0EB-D20DEF98D199}" type="slidenum">
              <a:rPr lang="en-US" smtClean="0"/>
              <a:t>8</a:t>
            </a:fld>
            <a:endParaRPr lang="en-US"/>
          </a:p>
        </p:txBody>
      </p:sp>
    </p:spTree>
    <p:extLst>
      <p:ext uri="{BB962C8B-B14F-4D97-AF65-F5344CB8AC3E}">
        <p14:creationId xmlns:p14="http://schemas.microsoft.com/office/powerpoint/2010/main" val="1575631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smtClean="0">
                <a:solidFill>
                  <a:schemeClr val="tx1"/>
                </a:solidFill>
                <a:effectLst/>
                <a:latin typeface="+mn-lt"/>
                <a:ea typeface="+mn-ea"/>
                <a:cs typeface="+mn-cs"/>
              </a:rPr>
              <a:t>Finally there is the the heading indicator (also called an HI)…this is a </a:t>
            </a:r>
            <a:r>
              <a:rPr lang="en-US" sz="1600" u="none" strike="noStrike" kern="1200" dirty="0" smtClean="0">
                <a:solidFill>
                  <a:schemeClr val="tx1"/>
                </a:solidFill>
                <a:effectLst/>
                <a:latin typeface="+mn-lt"/>
                <a:ea typeface="+mn-ea"/>
                <a:cs typeface="+mn-cs"/>
              </a:rPr>
              <a:t>flight instrument </a:t>
            </a:r>
            <a:r>
              <a:rPr lang="en-US" sz="1600" kern="1200" dirty="0" smtClean="0">
                <a:solidFill>
                  <a:schemeClr val="tx1"/>
                </a:solidFill>
                <a:effectLst/>
                <a:latin typeface="+mn-lt"/>
                <a:ea typeface="+mn-ea"/>
                <a:cs typeface="+mn-cs"/>
              </a:rPr>
              <a:t>used to inform the </a:t>
            </a:r>
            <a:r>
              <a:rPr lang="en-US" sz="1600" u="none" strike="noStrike" kern="1200" dirty="0" smtClean="0">
                <a:solidFill>
                  <a:schemeClr val="tx1"/>
                </a:solidFill>
                <a:effectLst/>
                <a:latin typeface="+mn-lt"/>
                <a:ea typeface="+mn-ea"/>
                <a:cs typeface="+mn-cs"/>
              </a:rPr>
              <a:t>pilot </a:t>
            </a:r>
            <a:r>
              <a:rPr lang="en-US" sz="1600" kern="1200" dirty="0" smtClean="0">
                <a:solidFill>
                  <a:schemeClr val="tx1"/>
                </a:solidFill>
                <a:effectLst/>
                <a:latin typeface="+mn-lt"/>
                <a:ea typeface="+mn-ea"/>
                <a:cs typeface="+mn-cs"/>
              </a:rPr>
              <a:t>of the aircraft's </a:t>
            </a:r>
            <a:r>
              <a:rPr lang="en-US" sz="1600" u="none" strike="noStrike" kern="1200" dirty="0" smtClean="0">
                <a:solidFill>
                  <a:schemeClr val="tx1"/>
                </a:solidFill>
                <a:effectLst/>
                <a:latin typeface="+mn-lt"/>
                <a:ea typeface="+mn-ea"/>
                <a:cs typeface="+mn-cs"/>
              </a:rPr>
              <a:t>heading</a:t>
            </a:r>
            <a:r>
              <a:rPr lang="en-US" sz="1600" kern="1200" dirty="0" smtClean="0">
                <a:solidFill>
                  <a:schemeClr val="tx1"/>
                </a:solidFill>
                <a:effectLst/>
                <a:latin typeface="+mn-lt"/>
                <a:ea typeface="+mn-ea"/>
                <a:cs typeface="+mn-cs"/>
              </a:rPr>
              <a:t>.</a:t>
            </a:r>
            <a:r>
              <a:rPr lang="en-US" sz="1600" kern="1200" baseline="0" dirty="0" smtClean="0">
                <a:solidFill>
                  <a:schemeClr val="tx1"/>
                </a:solidFill>
                <a:effectLst/>
                <a:latin typeface="+mn-lt"/>
                <a:ea typeface="+mn-ea"/>
                <a:cs typeface="+mn-cs"/>
              </a:rPr>
              <a:t>  </a:t>
            </a:r>
            <a:r>
              <a:rPr lang="en-US" sz="1600" kern="1200" dirty="0" smtClean="0">
                <a:solidFill>
                  <a:schemeClr val="tx1"/>
                </a:solidFill>
                <a:latin typeface="+mn-lt"/>
                <a:ea typeface="+mn-ea"/>
                <a:cs typeface="+mn-cs"/>
              </a:rPr>
              <a:t>An </a:t>
            </a:r>
            <a:r>
              <a:rPr lang="en-US" sz="1600" b="1" kern="1200" dirty="0" smtClean="0">
                <a:solidFill>
                  <a:schemeClr val="tx1"/>
                </a:solidFill>
                <a:latin typeface="+mn-lt"/>
                <a:ea typeface="+mn-ea"/>
                <a:cs typeface="+mn-cs"/>
              </a:rPr>
              <a:t>aircraft's heading</a:t>
            </a:r>
            <a:r>
              <a:rPr lang="en-US" sz="1600" b="0" kern="1200" dirty="0" smtClean="0">
                <a:solidFill>
                  <a:schemeClr val="tx1"/>
                </a:solidFill>
                <a:latin typeface="+mn-lt"/>
                <a:ea typeface="+mn-ea"/>
                <a:cs typeface="+mn-cs"/>
              </a:rPr>
              <a:t> is the direction that its</a:t>
            </a:r>
            <a:r>
              <a:rPr lang="en-US" sz="1600" b="0" kern="1200" baseline="0" dirty="0" smtClean="0">
                <a:solidFill>
                  <a:schemeClr val="tx1"/>
                </a:solidFill>
                <a:latin typeface="+mn-lt"/>
                <a:ea typeface="+mn-ea"/>
                <a:cs typeface="+mn-cs"/>
              </a:rPr>
              <a:t> </a:t>
            </a:r>
            <a:r>
              <a:rPr lang="en-US" sz="1600" b="0" kern="1200" dirty="0" smtClean="0">
                <a:solidFill>
                  <a:schemeClr val="tx1"/>
                </a:solidFill>
                <a:latin typeface="+mn-lt"/>
                <a:ea typeface="+mn-ea"/>
                <a:cs typeface="+mn-cs"/>
              </a:rPr>
              <a:t>nose is pointing.</a:t>
            </a:r>
            <a:r>
              <a:rPr lang="en-US" sz="1600" b="0" kern="1200" baseline="0" dirty="0" smtClean="0">
                <a:solidFill>
                  <a:schemeClr val="tx1"/>
                </a:solidFill>
                <a:latin typeface="+mn-lt"/>
                <a:ea typeface="+mn-ea"/>
                <a:cs typeface="+mn-cs"/>
              </a:rPr>
              <a:t>  </a:t>
            </a:r>
            <a:r>
              <a:rPr lang="en-US" sz="1600" b="0" kern="1200" dirty="0" smtClean="0">
                <a:solidFill>
                  <a:schemeClr val="tx1"/>
                </a:solidFill>
                <a:latin typeface="+mn-lt"/>
                <a:ea typeface="+mn-ea"/>
                <a:cs typeface="+mn-cs"/>
              </a:rPr>
              <a:t>Since there are no roads up in the sky, this instrument is of paramount importance…the</a:t>
            </a:r>
            <a:r>
              <a:rPr lang="en-US" sz="1600" b="0" kern="1200" baseline="0" dirty="0" smtClean="0">
                <a:solidFill>
                  <a:schemeClr val="tx1"/>
                </a:solidFill>
                <a:latin typeface="+mn-lt"/>
                <a:ea typeface="+mn-ea"/>
                <a:cs typeface="+mn-cs"/>
              </a:rPr>
              <a:t> heading indicator helps the pilot keep his aircraft on the right road.</a:t>
            </a:r>
            <a:endParaRPr lang="en-US" sz="1600" b="0" kern="1200" dirty="0" smtClean="0">
              <a:solidFill>
                <a:schemeClr val="tx1"/>
              </a:solidFill>
              <a:latin typeface="+mn-lt"/>
              <a:ea typeface="+mn-ea"/>
              <a:cs typeface="+mn-cs"/>
            </a:endParaRPr>
          </a:p>
          <a:p>
            <a:endParaRPr lang="en-US" sz="1600" b="0" kern="1200" dirty="0" smtClean="0">
              <a:solidFill>
                <a:schemeClr val="tx1"/>
              </a:solidFill>
              <a:effectLst/>
              <a:latin typeface="+mn-lt"/>
              <a:ea typeface="+mn-ea"/>
              <a:cs typeface="+mn-cs"/>
            </a:endParaRPr>
          </a:p>
          <a:p>
            <a:r>
              <a:rPr lang="en-US" sz="1600" b="0" kern="1200" dirty="0" smtClean="0">
                <a:solidFill>
                  <a:schemeClr val="tx1"/>
                </a:solidFill>
                <a:effectLst/>
                <a:latin typeface="+mn-lt"/>
                <a:ea typeface="+mn-ea"/>
                <a:cs typeface="+mn-cs"/>
              </a:rPr>
              <a:t>What faith instrument can </a:t>
            </a:r>
            <a:r>
              <a:rPr lang="en-US" sz="1600" b="0" u="sng" kern="1200" dirty="0" smtClean="0">
                <a:solidFill>
                  <a:schemeClr val="tx1"/>
                </a:solidFill>
                <a:effectLst/>
                <a:latin typeface="+mn-lt"/>
                <a:ea typeface="+mn-ea"/>
                <a:cs typeface="+mn-cs"/>
              </a:rPr>
              <a:t>we</a:t>
            </a:r>
            <a:r>
              <a:rPr lang="en-US" sz="1600" b="0" kern="1200" dirty="0" smtClean="0">
                <a:solidFill>
                  <a:schemeClr val="tx1"/>
                </a:solidFill>
                <a:effectLst/>
                <a:latin typeface="+mn-lt"/>
                <a:ea typeface="+mn-ea"/>
                <a:cs typeface="+mn-cs"/>
              </a:rPr>
              <a:t> use to stay on the right course?  How about </a:t>
            </a:r>
            <a:r>
              <a:rPr lang="en-US" sz="1600" b="1" kern="1200" dirty="0" smtClean="0">
                <a:solidFill>
                  <a:schemeClr val="tx1"/>
                </a:solidFill>
                <a:latin typeface="+mn-lt"/>
                <a:ea typeface="+mn-ea"/>
                <a:cs typeface="+mn-cs"/>
              </a:rPr>
              <a:t>Matthew 6:33: </a:t>
            </a:r>
            <a:r>
              <a:rPr lang="en-US" sz="1600" b="0" i="1" kern="1200" dirty="0" smtClean="0">
                <a:solidFill>
                  <a:schemeClr val="tx1"/>
                </a:solidFill>
                <a:latin typeface="+mn-lt"/>
                <a:ea typeface="+mn-ea"/>
                <a:cs typeface="+mn-cs"/>
              </a:rPr>
              <a:t>But </a:t>
            </a:r>
            <a:r>
              <a:rPr lang="en-US" sz="1600" b="0" i="1" u="sng" kern="1200" dirty="0" smtClean="0">
                <a:solidFill>
                  <a:schemeClr val="tx1"/>
                </a:solidFill>
                <a:latin typeface="+mn-lt"/>
                <a:ea typeface="+mn-ea"/>
                <a:cs typeface="+mn-cs"/>
              </a:rPr>
              <a:t>seek</a:t>
            </a:r>
            <a:r>
              <a:rPr lang="en-US" sz="1600" b="0" i="1" u="none" kern="1200" dirty="0" smtClean="0">
                <a:solidFill>
                  <a:schemeClr val="tx1"/>
                </a:solidFill>
                <a:latin typeface="+mn-lt"/>
                <a:ea typeface="+mn-ea"/>
                <a:cs typeface="+mn-cs"/>
              </a:rPr>
              <a:t> </a:t>
            </a:r>
            <a:r>
              <a:rPr lang="en-US" sz="1600" b="0" i="1" kern="1200" dirty="0" smtClean="0">
                <a:solidFill>
                  <a:schemeClr val="tx1"/>
                </a:solidFill>
                <a:latin typeface="+mn-lt"/>
                <a:ea typeface="+mn-ea"/>
                <a:cs typeface="+mn-cs"/>
              </a:rPr>
              <a:t>ye first the kingdom of God, and his righteousness; and all these things shall be added unto you.</a:t>
            </a:r>
            <a:r>
              <a:rPr lang="en-US" sz="1600" b="0" i="1" kern="1200" baseline="0" dirty="0" smtClean="0">
                <a:solidFill>
                  <a:schemeClr val="tx1"/>
                </a:solidFill>
                <a:latin typeface="+mn-lt"/>
                <a:ea typeface="+mn-ea"/>
                <a:cs typeface="+mn-cs"/>
              </a:rPr>
              <a:t>  </a:t>
            </a:r>
            <a:r>
              <a:rPr lang="en-US" sz="1600" b="1" kern="1200" dirty="0" smtClean="0">
                <a:solidFill>
                  <a:schemeClr val="tx1"/>
                </a:solidFill>
                <a:latin typeface="+mn-lt"/>
                <a:ea typeface="+mn-ea"/>
                <a:cs typeface="+mn-cs"/>
              </a:rPr>
              <a:t>I Timothy 6:11: </a:t>
            </a:r>
            <a:r>
              <a:rPr lang="en-US" sz="1600" b="0" i="1" kern="1200" dirty="0" smtClean="0">
                <a:solidFill>
                  <a:schemeClr val="tx1"/>
                </a:solidFill>
                <a:latin typeface="+mn-lt"/>
                <a:ea typeface="+mn-ea"/>
                <a:cs typeface="+mn-cs"/>
              </a:rPr>
              <a:t>But thou, O man of God, flee these things; and </a:t>
            </a:r>
            <a:r>
              <a:rPr lang="en-US" sz="1600" b="0" i="1" u="sng" kern="1200" dirty="0" smtClean="0">
                <a:solidFill>
                  <a:schemeClr val="tx1"/>
                </a:solidFill>
                <a:latin typeface="+mn-lt"/>
                <a:ea typeface="+mn-ea"/>
                <a:cs typeface="+mn-cs"/>
              </a:rPr>
              <a:t>follow</a:t>
            </a:r>
            <a:r>
              <a:rPr lang="en-US" sz="1600" b="0" i="1" kern="1200" dirty="0" smtClean="0">
                <a:solidFill>
                  <a:schemeClr val="tx1"/>
                </a:solidFill>
                <a:latin typeface="+mn-lt"/>
                <a:ea typeface="+mn-ea"/>
                <a:cs typeface="+mn-cs"/>
              </a:rPr>
              <a:t> after righteousness, godliness, faith, love, patience, meekness.</a:t>
            </a:r>
            <a:r>
              <a:rPr lang="en-US" sz="1600" b="0" i="1" kern="1200" baseline="0" dirty="0" smtClean="0">
                <a:solidFill>
                  <a:schemeClr val="tx1"/>
                </a:solidFill>
                <a:latin typeface="+mn-lt"/>
                <a:ea typeface="+mn-ea"/>
                <a:cs typeface="+mn-cs"/>
              </a:rPr>
              <a:t>  </a:t>
            </a:r>
            <a:r>
              <a:rPr lang="en-US" sz="1600" b="1" kern="1200" dirty="0" smtClean="0">
                <a:solidFill>
                  <a:schemeClr val="tx1"/>
                </a:solidFill>
                <a:latin typeface="+mn-lt"/>
                <a:ea typeface="+mn-ea"/>
                <a:cs typeface="+mn-cs"/>
              </a:rPr>
              <a:t>III John 1:11: </a:t>
            </a:r>
            <a:r>
              <a:rPr lang="en-US" sz="1600" b="0" i="1" kern="1200" dirty="0" smtClean="0">
                <a:solidFill>
                  <a:schemeClr val="tx1"/>
                </a:solidFill>
                <a:latin typeface="+mn-lt"/>
                <a:ea typeface="+mn-ea"/>
                <a:cs typeface="+mn-cs"/>
              </a:rPr>
              <a:t>Beloved, </a:t>
            </a:r>
            <a:r>
              <a:rPr lang="en-US" sz="1600" b="0" i="1" u="sng" kern="1200" dirty="0" smtClean="0">
                <a:solidFill>
                  <a:schemeClr val="tx1"/>
                </a:solidFill>
                <a:latin typeface="+mn-lt"/>
                <a:ea typeface="+mn-ea"/>
                <a:cs typeface="+mn-cs"/>
              </a:rPr>
              <a:t>follow</a:t>
            </a:r>
            <a:r>
              <a:rPr lang="en-US" sz="1600" b="0" i="1" kern="1200" dirty="0" smtClean="0">
                <a:solidFill>
                  <a:schemeClr val="tx1"/>
                </a:solidFill>
                <a:latin typeface="+mn-lt"/>
                <a:ea typeface="+mn-ea"/>
                <a:cs typeface="+mn-cs"/>
              </a:rPr>
              <a:t> not that which is evil, but that which is good. He that doeth good is of God: but he that doeth evil hath not seen God.  </a:t>
            </a:r>
            <a:r>
              <a:rPr lang="en-US" sz="1600" b="1" kern="1200" dirty="0" smtClean="0">
                <a:solidFill>
                  <a:schemeClr val="tx1"/>
                </a:solidFill>
                <a:latin typeface="+mn-lt"/>
                <a:ea typeface="+mn-ea"/>
                <a:cs typeface="+mn-cs"/>
              </a:rPr>
              <a:t>I Thessalonians 5:15: </a:t>
            </a:r>
            <a:r>
              <a:rPr lang="en-US" sz="1600" b="0" i="1" kern="1200" dirty="0" smtClean="0">
                <a:solidFill>
                  <a:schemeClr val="tx1"/>
                </a:solidFill>
                <a:latin typeface="+mn-lt"/>
                <a:ea typeface="+mn-ea"/>
                <a:cs typeface="+mn-cs"/>
              </a:rPr>
              <a:t>See that none render evil for evil unto any man; but ever </a:t>
            </a:r>
            <a:r>
              <a:rPr lang="en-US" sz="1600" b="0" i="1" u="sng" kern="1200" dirty="0" smtClean="0">
                <a:solidFill>
                  <a:schemeClr val="tx1"/>
                </a:solidFill>
                <a:latin typeface="+mn-lt"/>
                <a:ea typeface="+mn-ea"/>
                <a:cs typeface="+mn-cs"/>
              </a:rPr>
              <a:t>follow</a:t>
            </a:r>
            <a:r>
              <a:rPr lang="en-US" sz="1600" b="0" i="1" kern="1200" dirty="0" smtClean="0">
                <a:solidFill>
                  <a:schemeClr val="tx1"/>
                </a:solidFill>
                <a:latin typeface="+mn-lt"/>
                <a:ea typeface="+mn-ea"/>
                <a:cs typeface="+mn-cs"/>
              </a:rPr>
              <a:t> that which is good, both among yourselves, and to all men.</a:t>
            </a:r>
            <a:r>
              <a:rPr lang="en-US" sz="1600" b="0" i="1" kern="1200" baseline="0" dirty="0" smtClean="0">
                <a:solidFill>
                  <a:schemeClr val="tx1"/>
                </a:solidFill>
                <a:latin typeface="+mn-lt"/>
                <a:ea typeface="+mn-ea"/>
                <a:cs typeface="+mn-cs"/>
              </a:rPr>
              <a:t>  </a:t>
            </a:r>
            <a:r>
              <a:rPr lang="en-US" sz="1600" b="1" kern="1200" dirty="0" smtClean="0">
                <a:solidFill>
                  <a:schemeClr val="tx1"/>
                </a:solidFill>
                <a:latin typeface="+mn-lt"/>
                <a:ea typeface="+mn-ea"/>
                <a:cs typeface="+mn-cs"/>
              </a:rPr>
              <a:t>Matthew 16:24: </a:t>
            </a:r>
            <a:r>
              <a:rPr lang="en-US" sz="1600" i="1" kern="1200" dirty="0" smtClean="0">
                <a:solidFill>
                  <a:schemeClr val="tx1"/>
                </a:solidFill>
                <a:latin typeface="+mn-lt"/>
                <a:ea typeface="+mn-ea"/>
                <a:cs typeface="+mn-cs"/>
              </a:rPr>
              <a:t>Then said Jesus unto his disciples, If any man will come after me, let him deny himself, and take up his cross, and </a:t>
            </a:r>
            <a:r>
              <a:rPr lang="en-US" sz="1600" b="1" i="1" kern="1200" dirty="0" smtClean="0">
                <a:solidFill>
                  <a:schemeClr val="tx1"/>
                </a:solidFill>
                <a:latin typeface="+mn-lt"/>
                <a:ea typeface="+mn-ea"/>
                <a:cs typeface="+mn-cs"/>
              </a:rPr>
              <a:t>follow</a:t>
            </a:r>
            <a:r>
              <a:rPr lang="en-US" sz="1600" b="0" i="1" kern="1200" dirty="0" smtClean="0">
                <a:solidFill>
                  <a:schemeClr val="tx1"/>
                </a:solidFill>
                <a:latin typeface="+mn-lt"/>
                <a:ea typeface="+mn-ea"/>
                <a:cs typeface="+mn-cs"/>
              </a:rPr>
              <a:t> me.</a:t>
            </a:r>
            <a:r>
              <a:rPr lang="en-US" sz="1600" b="0" i="1" kern="1200" baseline="0" dirty="0" smtClean="0">
                <a:solidFill>
                  <a:schemeClr val="tx1"/>
                </a:solidFill>
                <a:latin typeface="+mn-lt"/>
                <a:ea typeface="+mn-ea"/>
                <a:cs typeface="+mn-cs"/>
              </a:rPr>
              <a:t>  </a:t>
            </a:r>
            <a:r>
              <a:rPr lang="en-US" sz="1600" b="1" kern="1200" dirty="0" smtClean="0">
                <a:solidFill>
                  <a:schemeClr val="tx1"/>
                </a:solidFill>
                <a:latin typeface="+mn-lt"/>
                <a:ea typeface="+mn-ea"/>
                <a:cs typeface="+mn-cs"/>
              </a:rPr>
              <a:t>Hebrews 12:14: </a:t>
            </a:r>
            <a:r>
              <a:rPr lang="en-US" sz="1600" b="1" i="1" kern="1200" dirty="0" smtClean="0">
                <a:solidFill>
                  <a:schemeClr val="tx1"/>
                </a:solidFill>
                <a:latin typeface="+mn-lt"/>
                <a:ea typeface="+mn-ea"/>
                <a:cs typeface="+mn-cs"/>
              </a:rPr>
              <a:t>Follow</a:t>
            </a:r>
            <a:r>
              <a:rPr lang="en-US" sz="1600" b="0" i="1" kern="1200" dirty="0" smtClean="0">
                <a:solidFill>
                  <a:schemeClr val="tx1"/>
                </a:solidFill>
                <a:latin typeface="+mn-lt"/>
                <a:ea typeface="+mn-ea"/>
                <a:cs typeface="+mn-cs"/>
              </a:rPr>
              <a:t> peace with all men, and holiness, without which no man shall see the Lord:  </a:t>
            </a:r>
            <a:r>
              <a:rPr lang="en-US" sz="1600" b="0" i="0" kern="1200" dirty="0" smtClean="0">
                <a:solidFill>
                  <a:schemeClr val="tx1"/>
                </a:solidFill>
                <a:latin typeface="+mn-lt"/>
                <a:ea typeface="+mn-ea"/>
                <a:cs typeface="+mn-cs"/>
              </a:rPr>
              <a:t>Let us keep the correct heading.</a:t>
            </a:r>
            <a:endParaRPr lang="en-US" sz="1600" i="0" kern="1200" dirty="0" smtClean="0">
              <a:solidFill>
                <a:schemeClr val="tx1"/>
              </a:solidFill>
              <a:effectLst/>
              <a:latin typeface="+mn-lt"/>
              <a:ea typeface="+mn-ea"/>
              <a:cs typeface="+mn-cs"/>
            </a:endParaRPr>
          </a:p>
          <a:p>
            <a:endParaRPr lang="en-US" sz="1600" baseline="0" dirty="0" smtClean="0"/>
          </a:p>
          <a:p>
            <a:endParaRPr lang="en-US" sz="1600" baseline="0" dirty="0" smtClean="0"/>
          </a:p>
          <a:p>
            <a:r>
              <a:rPr lang="en-US" sz="1600" b="1" baseline="0" dirty="0" smtClean="0"/>
              <a:t>NEXT</a:t>
            </a:r>
          </a:p>
        </p:txBody>
      </p:sp>
      <p:sp>
        <p:nvSpPr>
          <p:cNvPr id="4" name="Slide Number Placeholder 3"/>
          <p:cNvSpPr>
            <a:spLocks noGrp="1"/>
          </p:cNvSpPr>
          <p:nvPr>
            <p:ph type="sldNum" sz="quarter" idx="10"/>
          </p:nvPr>
        </p:nvSpPr>
        <p:spPr/>
        <p:txBody>
          <a:bodyPr/>
          <a:lstStyle/>
          <a:p>
            <a:fld id="{87FB454D-DBD6-1545-A0EB-D20DEF98D199}" type="slidenum">
              <a:rPr lang="en-US" smtClean="0"/>
              <a:t>9</a:t>
            </a:fld>
            <a:endParaRPr lang="en-US"/>
          </a:p>
        </p:txBody>
      </p:sp>
    </p:spTree>
    <p:extLst>
      <p:ext uri="{BB962C8B-B14F-4D97-AF65-F5344CB8AC3E}">
        <p14:creationId xmlns:p14="http://schemas.microsoft.com/office/powerpoint/2010/main" val="157563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B2740E-12BA-604C-9DC9-6B84C46CFE49}" type="datetimeFigureOut">
              <a:rPr lang="en-US" smtClean="0"/>
              <a:t>3/21/12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300272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B2740E-12BA-604C-9DC9-6B84C46CFE49}" type="datetimeFigureOut">
              <a:rPr lang="en-US" smtClean="0"/>
              <a:t>3/21/12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3443778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B2740E-12BA-604C-9DC9-6B84C46CFE49}" type="datetimeFigureOut">
              <a:rPr lang="en-US" smtClean="0"/>
              <a:t>3/21/12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3250260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B2740E-12BA-604C-9DC9-6B84C46CFE49}" type="datetimeFigureOut">
              <a:rPr lang="en-US" smtClean="0"/>
              <a:t>3/21/12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19361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B2740E-12BA-604C-9DC9-6B84C46CFE49}" type="datetimeFigureOut">
              <a:rPr lang="en-US" smtClean="0"/>
              <a:t>3/21/12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348713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B2740E-12BA-604C-9DC9-6B84C46CFE49}" type="datetimeFigureOut">
              <a:rPr lang="en-US" smtClean="0"/>
              <a:t>3/21/12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4181320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B2740E-12BA-604C-9DC9-6B84C46CFE49}" type="datetimeFigureOut">
              <a:rPr lang="en-US" smtClean="0"/>
              <a:t>3/21/12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1221155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B2740E-12BA-604C-9DC9-6B84C46CFE49}" type="datetimeFigureOut">
              <a:rPr lang="en-US" smtClean="0"/>
              <a:t>3/21/12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33154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2740E-12BA-604C-9DC9-6B84C46CFE49}" type="datetimeFigureOut">
              <a:rPr lang="en-US" smtClean="0"/>
              <a:t>3/21/12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1660932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2740E-12BA-604C-9DC9-6B84C46CFE49}" type="datetimeFigureOut">
              <a:rPr lang="en-US" smtClean="0"/>
              <a:t>3/21/12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788983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2740E-12BA-604C-9DC9-6B84C46CFE49}" type="datetimeFigureOut">
              <a:rPr lang="en-US" smtClean="0"/>
              <a:t>3/21/12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D8373-4D15-F942-9F79-8FB0EE81E5F4}" type="slidenum">
              <a:rPr lang="en-US" smtClean="0"/>
              <a:t>‹#›</a:t>
            </a:fld>
            <a:endParaRPr lang="en-US"/>
          </a:p>
        </p:txBody>
      </p:sp>
    </p:spTree>
    <p:extLst>
      <p:ext uri="{BB962C8B-B14F-4D97-AF65-F5344CB8AC3E}">
        <p14:creationId xmlns:p14="http://schemas.microsoft.com/office/powerpoint/2010/main" val="526579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2740E-12BA-604C-9DC9-6B84C46CFE49}" type="datetimeFigureOut">
              <a:rPr lang="en-US" smtClean="0"/>
              <a:t>3/21/12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D8373-4D15-F942-9F79-8FB0EE81E5F4}" type="slidenum">
              <a:rPr lang="en-US" smtClean="0"/>
              <a:t>‹#›</a:t>
            </a:fld>
            <a:endParaRPr lang="en-US"/>
          </a:p>
        </p:txBody>
      </p:sp>
    </p:spTree>
    <p:extLst>
      <p:ext uri="{BB962C8B-B14F-4D97-AF65-F5344CB8AC3E}">
        <p14:creationId xmlns:p14="http://schemas.microsoft.com/office/powerpoint/2010/main" val="831610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image" Target="../media/image15.jpg"/><Relationship Id="rId12" Type="http://schemas.openxmlformats.org/officeDocument/2006/relationships/image" Target="../media/image16.jpg"/><Relationship Id="rId13" Type="http://schemas.openxmlformats.org/officeDocument/2006/relationships/image" Target="../media/image17.jpg"/><Relationship Id="rId14" Type="http://schemas.openxmlformats.org/officeDocument/2006/relationships/image" Target="../media/image18.jpg"/><Relationship Id="rId15" Type="http://schemas.openxmlformats.org/officeDocument/2006/relationships/image" Target="../media/image19.jpg"/><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7.jpg"/><Relationship Id="rId4" Type="http://schemas.openxmlformats.org/officeDocument/2006/relationships/image" Target="../media/image8.jpg"/><Relationship Id="rId5" Type="http://schemas.openxmlformats.org/officeDocument/2006/relationships/image" Target="../media/image9.jpg"/><Relationship Id="rId6" Type="http://schemas.openxmlformats.org/officeDocument/2006/relationships/image" Target="../media/image10.tiff"/><Relationship Id="rId7" Type="http://schemas.openxmlformats.org/officeDocument/2006/relationships/image" Target="../media/image11.jpg"/><Relationship Id="rId8" Type="http://schemas.openxmlformats.org/officeDocument/2006/relationships/image" Target="../media/image12.jpg"/><Relationship Id="rId9" Type="http://schemas.openxmlformats.org/officeDocument/2006/relationships/image" Target="../media/image13.jpg"/><Relationship Id="rId10" Type="http://schemas.openxmlformats.org/officeDocument/2006/relationships/image" Target="../media/image14.jpg"/></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4" Type="http://schemas.openxmlformats.org/officeDocument/2006/relationships/image" Target="../media/image21.jp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56846"/>
            <a:ext cx="7772400" cy="2125753"/>
          </a:xfrm>
        </p:spPr>
        <p:txBody>
          <a:bodyPr>
            <a:normAutofit/>
          </a:bodyPr>
          <a:lstStyle/>
          <a:p>
            <a:r>
              <a:rPr lang="en-US" sz="5400" dirty="0" smtClean="0">
                <a:solidFill>
                  <a:schemeClr val="accent6"/>
                </a:solidFill>
              </a:rPr>
              <a:t>WHAT IS FAITH?</a:t>
            </a:r>
            <a:endParaRPr lang="en-US" sz="5400" dirty="0">
              <a:solidFill>
                <a:schemeClr val="accent6"/>
              </a:solidFill>
            </a:endParaRPr>
          </a:p>
        </p:txBody>
      </p:sp>
    </p:spTree>
    <p:extLst>
      <p:ext uri="{BB962C8B-B14F-4D97-AF65-F5344CB8AC3E}">
        <p14:creationId xmlns:p14="http://schemas.microsoft.com/office/powerpoint/2010/main" val="36936319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76132" y="2156846"/>
            <a:ext cx="8791735" cy="212575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000" dirty="0" smtClean="0">
                <a:solidFill>
                  <a:schemeClr val="accent6"/>
                </a:solidFill>
              </a:rPr>
              <a:t>IS FAITH BASED UPON REASON?</a:t>
            </a:r>
            <a:endParaRPr lang="en-US" sz="5000" dirty="0">
              <a:solidFill>
                <a:schemeClr val="accent6"/>
              </a:solidFill>
            </a:endParaRPr>
          </a:p>
        </p:txBody>
      </p:sp>
    </p:spTree>
    <p:extLst>
      <p:ext uri="{BB962C8B-B14F-4D97-AF65-F5344CB8AC3E}">
        <p14:creationId xmlns:p14="http://schemas.microsoft.com/office/powerpoint/2010/main" val="39737068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GREAT IMAGE.jpg"/>
          <p:cNvPicPr>
            <a:picLocks noChangeAspect="1"/>
          </p:cNvPicPr>
          <p:nvPr/>
        </p:nvPicPr>
        <p:blipFill rotWithShape="1">
          <a:blip r:embed="rId3">
            <a:extLst>
              <a:ext uri="{28A0092B-C50C-407E-A947-70E740481C1C}">
                <a14:useLocalDpi xmlns:a14="http://schemas.microsoft.com/office/drawing/2010/main" val="0"/>
              </a:ext>
            </a:extLst>
          </a:blip>
          <a:srcRect t="3691"/>
          <a:stretch/>
        </p:blipFill>
        <p:spPr>
          <a:xfrm>
            <a:off x="2310916" y="2670050"/>
            <a:ext cx="4568168" cy="3312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Picture 14" descr="universe.jpg"/>
          <p:cNvPicPr>
            <a:picLocks noChangeAspect="1"/>
          </p:cNvPicPr>
          <p:nvPr/>
        </p:nvPicPr>
        <p:blipFill rotWithShape="1">
          <a:blip r:embed="rId4">
            <a:extLst>
              <a:ext uri="{28A0092B-C50C-407E-A947-70E740481C1C}">
                <a14:useLocalDpi xmlns:a14="http://schemas.microsoft.com/office/drawing/2010/main" val="0"/>
              </a:ext>
            </a:extLst>
          </a:blip>
          <a:srcRect l="2589" t="1096" r="6681" b="4789"/>
          <a:stretch/>
        </p:blipFill>
        <p:spPr>
          <a:xfrm>
            <a:off x="1890675" y="2139542"/>
            <a:ext cx="5408650" cy="4373418"/>
          </a:xfrm>
          <a:prstGeom prst="rect">
            <a:avLst/>
          </a:prstGeom>
          <a:noFill/>
          <a:ln>
            <a:noFill/>
          </a:ln>
        </p:spPr>
      </p:pic>
      <p:pic>
        <p:nvPicPr>
          <p:cNvPr id="16" name="Picture 15" descr="bill o'reilly.jpg"/>
          <p:cNvPicPr>
            <a:picLocks noChangeAspect="1"/>
          </p:cNvPicPr>
          <p:nvPr/>
        </p:nvPicPr>
        <p:blipFill rotWithShape="1">
          <a:blip r:embed="rId5">
            <a:extLst>
              <a:ext uri="{28A0092B-C50C-407E-A947-70E740481C1C}">
                <a14:useLocalDpi xmlns:a14="http://schemas.microsoft.com/office/drawing/2010/main" val="0"/>
              </a:ext>
            </a:extLst>
          </a:blip>
          <a:srcRect l="5131" t="6485" r="5435" b="11586"/>
          <a:stretch/>
        </p:blipFill>
        <p:spPr>
          <a:xfrm>
            <a:off x="2124273" y="3132276"/>
            <a:ext cx="4941454" cy="23879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ctrTitle"/>
          </p:nvPr>
        </p:nvSpPr>
        <p:spPr>
          <a:xfrm>
            <a:off x="1490978" y="524211"/>
            <a:ext cx="6162043" cy="757884"/>
          </a:xfrm>
        </p:spPr>
        <p:txBody>
          <a:bodyPr vert="horz" lIns="91440" tIns="45720" rIns="91440" bIns="45720" rtlCol="0" anchor="ctr">
            <a:normAutofit/>
          </a:bodyPr>
          <a:lstStyle/>
          <a:p>
            <a:r>
              <a:rPr lang="en-US" sz="3600" b="1" dirty="0" smtClean="0">
                <a:solidFill>
                  <a:schemeClr val="accent6"/>
                </a:solidFill>
              </a:rPr>
              <a:t>HOW IS FAITH INCREASED?</a:t>
            </a:r>
            <a:endParaRPr lang="en-US" sz="3600" b="1" dirty="0">
              <a:solidFill>
                <a:schemeClr val="accent6"/>
              </a:solidFill>
            </a:endParaRPr>
          </a:p>
        </p:txBody>
      </p:sp>
      <p:grpSp>
        <p:nvGrpSpPr>
          <p:cNvPr id="21" name="Group 20"/>
          <p:cNvGrpSpPr/>
          <p:nvPr/>
        </p:nvGrpSpPr>
        <p:grpSpPr>
          <a:xfrm>
            <a:off x="187186" y="2552352"/>
            <a:ext cx="8769628" cy="3547798"/>
            <a:chOff x="187186" y="2387600"/>
            <a:chExt cx="8769628" cy="3547798"/>
          </a:xfrm>
        </p:grpSpPr>
        <p:pic>
          <p:nvPicPr>
            <p:cNvPr id="10" name="Picture 9" descr="BIBLE BEST SELLER.tif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7186" y="2838818"/>
              <a:ext cx="8769628" cy="30965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 name="Down Arrow 19"/>
            <p:cNvSpPr/>
            <p:nvPr/>
          </p:nvSpPr>
          <p:spPr>
            <a:xfrm>
              <a:off x="7827818" y="2387600"/>
              <a:ext cx="508000" cy="112221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22" name="Picture 21" descr="bells on robe.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52965" y="2372562"/>
            <a:ext cx="5284070" cy="39073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3" name="Picture 22" descr="brimstone.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40312" y="2020682"/>
            <a:ext cx="6063376" cy="44433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4" name="Picture 23" descr="DR. PUPIN.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858458" y="2020682"/>
            <a:ext cx="3427084" cy="43409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5" name="Picture 24" descr="ISRAEL.jp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628799" y="2230109"/>
            <a:ext cx="5886402" cy="39171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Picture 2" descr="sodom and gomorrah.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669658" y="2069303"/>
            <a:ext cx="5804684" cy="42923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ebla tablets.jp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55889" y="2174033"/>
            <a:ext cx="6032221" cy="39261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dead sea scrolls.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638713" y="2069805"/>
            <a:ext cx="5866573" cy="43942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6" name="Picture 25" descr="increase faith.jp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672561" y="2230109"/>
            <a:ext cx="5798877" cy="43435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bible.jp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93008" y="2337617"/>
            <a:ext cx="5957983" cy="41264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422670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ssolve">
                                      <p:cBhvr>
                                        <p:cTn id="7" dur="500"/>
                                        <p:tgtEl>
                                          <p:spTgt spid="26"/>
                                        </p:tgtEl>
                                      </p:cBhvr>
                                    </p:animEffect>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dissolve">
                                      <p:cBhvr>
                                        <p:cTn id="22"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dissolve">
                                      <p:cBhvr>
                                        <p:cTn id="32" dur="500"/>
                                        <p:tgtEl>
                                          <p:spTgt spid="21"/>
                                        </p:tgtEl>
                                      </p:cBhvr>
                                    </p:animEffec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dissolve">
                                      <p:cBhvr>
                                        <p:cTn id="42"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dissolve">
                                      <p:cBhvr>
                                        <p:cTn id="47"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dissolve">
                                      <p:cBhvr>
                                        <p:cTn id="52"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dissolve">
                                      <p:cBhvr>
                                        <p:cTn id="57"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dissolve">
                                      <p:cBhvr>
                                        <p:cTn id="62" dur="500"/>
                                        <p:tgtEl>
                                          <p:spTgt spid="22"/>
                                        </p:tgtEl>
                                      </p:cBhvr>
                                    </p:animEffect>
                                  </p:childTnLst>
                                  <p:subTnLst>
                                    <p:set>
                                      <p:cBhvr override="childStyle">
                                        <p:cTn dur="1" fill="hold" display="0" masterRel="nextClick" afterEffect="1"/>
                                        <p:tgtEl>
                                          <p:spTgt spid="22"/>
                                        </p:tgtEl>
                                        <p:attrNameLst>
                                          <p:attrName>style.visibility</p:attrName>
                                        </p:attrNameLst>
                                      </p:cBhvr>
                                      <p:to>
                                        <p:strVal val="hidden"/>
                                      </p:to>
                                    </p:set>
                                  </p:sub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dissolve">
                                      <p:cBhvr>
                                        <p:cTn id="6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3345" t="6270" r="3632" b="5663"/>
          <a:stretch/>
        </p:blipFill>
        <p:spPr>
          <a:xfrm>
            <a:off x="1727156" y="1886774"/>
            <a:ext cx="5739257" cy="33863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l="5381" t="7448" r="8023" b="9750"/>
          <a:stretch/>
        </p:blipFill>
        <p:spPr>
          <a:xfrm>
            <a:off x="1906447" y="1463416"/>
            <a:ext cx="5384845" cy="38418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itle 1"/>
          <p:cNvSpPr txBox="1">
            <a:spLocks/>
          </p:cNvSpPr>
          <p:nvPr/>
        </p:nvSpPr>
        <p:spPr>
          <a:xfrm>
            <a:off x="472273" y="1092256"/>
            <a:ext cx="8249023" cy="497541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smtClean="0">
              <a:solidFill>
                <a:schemeClr val="accent6"/>
              </a:solidFill>
            </a:endParaRPr>
          </a:p>
          <a:p>
            <a:r>
              <a:rPr lang="en-US" dirty="0" smtClean="0">
                <a:solidFill>
                  <a:schemeClr val="accent6"/>
                </a:solidFill>
              </a:rPr>
              <a:t>"</a:t>
            </a:r>
            <a:r>
              <a:rPr lang="en-US" dirty="0">
                <a:solidFill>
                  <a:schemeClr val="accent6"/>
                </a:solidFill>
              </a:rPr>
              <a:t>God is faithful, who will not suffer you to be tempted above that ye are able; but will with the temptation also make a way to escape, that ye may be able to bear it." </a:t>
            </a:r>
            <a:endParaRPr lang="en-US" dirty="0" smtClean="0">
              <a:solidFill>
                <a:schemeClr val="accent6"/>
              </a:solidFill>
            </a:endParaRPr>
          </a:p>
          <a:p>
            <a:r>
              <a:rPr lang="en-US" sz="3200" dirty="0" smtClean="0">
                <a:solidFill>
                  <a:schemeClr val="accent6"/>
                </a:solidFill>
              </a:rPr>
              <a:t>1 Corinthians. </a:t>
            </a:r>
            <a:r>
              <a:rPr lang="en-US" sz="3200" dirty="0">
                <a:solidFill>
                  <a:schemeClr val="accent6"/>
                </a:solidFill>
              </a:rPr>
              <a:t>10:13 </a:t>
            </a:r>
          </a:p>
        </p:txBody>
      </p:sp>
      <p:sp>
        <p:nvSpPr>
          <p:cNvPr id="5" name="Title 1"/>
          <p:cNvSpPr txBox="1">
            <a:spLocks/>
          </p:cNvSpPr>
          <p:nvPr/>
        </p:nvSpPr>
        <p:spPr>
          <a:xfrm>
            <a:off x="687065" y="1463415"/>
            <a:ext cx="7772400" cy="423309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6"/>
                </a:solidFill>
              </a:rPr>
              <a:t>And we know that </a:t>
            </a:r>
            <a:r>
              <a:rPr lang="en-US" u="sng" dirty="0" smtClean="0">
                <a:solidFill>
                  <a:schemeClr val="accent6"/>
                </a:solidFill>
              </a:rPr>
              <a:t>all things </a:t>
            </a:r>
            <a:r>
              <a:rPr lang="en-US" dirty="0" smtClean="0">
                <a:solidFill>
                  <a:schemeClr val="accent6"/>
                </a:solidFill>
              </a:rPr>
              <a:t>work together for good to them that love God, to them who are the called according to his purpose.</a:t>
            </a:r>
          </a:p>
          <a:p>
            <a:r>
              <a:rPr lang="en-US" sz="3200" dirty="0" smtClean="0">
                <a:solidFill>
                  <a:schemeClr val="accent6"/>
                </a:solidFill>
              </a:rPr>
              <a:t> Romans 8:28</a:t>
            </a:r>
            <a:endParaRPr lang="en-US" sz="3200" dirty="0">
              <a:solidFill>
                <a:schemeClr val="accent6"/>
              </a:solidFill>
            </a:endParaRPr>
          </a:p>
        </p:txBody>
      </p:sp>
      <p:sp>
        <p:nvSpPr>
          <p:cNvPr id="8" name="Title 1"/>
          <p:cNvSpPr txBox="1">
            <a:spLocks/>
          </p:cNvSpPr>
          <p:nvPr/>
        </p:nvSpPr>
        <p:spPr>
          <a:xfrm>
            <a:off x="472273" y="1126787"/>
            <a:ext cx="8249023" cy="501101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smtClean="0">
              <a:solidFill>
                <a:schemeClr val="accent6"/>
              </a:solidFill>
            </a:endParaRPr>
          </a:p>
          <a:p>
            <a:pPr>
              <a:spcBef>
                <a:spcPts val="0"/>
              </a:spcBef>
              <a:defRPr/>
            </a:pPr>
            <a:endParaRPr lang="en-US" dirty="0">
              <a:solidFill>
                <a:schemeClr val="accent6"/>
              </a:solidFill>
            </a:endParaRPr>
          </a:p>
          <a:p>
            <a:pPr>
              <a:spcBef>
                <a:spcPts val="0"/>
              </a:spcBef>
              <a:defRPr/>
            </a:pPr>
            <a:r>
              <a:rPr lang="en-US" dirty="0">
                <a:solidFill>
                  <a:schemeClr val="accent6"/>
                </a:solidFill>
              </a:rPr>
              <a:t>"</a:t>
            </a:r>
            <a:r>
              <a:rPr lang="en-US" dirty="0" smtClean="0">
                <a:solidFill>
                  <a:schemeClr val="accent6"/>
                </a:solidFill>
              </a:rPr>
              <a:t>And “I” </a:t>
            </a:r>
            <a:r>
              <a:rPr lang="en-US" dirty="0">
                <a:solidFill>
                  <a:schemeClr val="accent6"/>
                </a:solidFill>
              </a:rPr>
              <a:t>will be a Father unto you, and ye shall be My sons and daughters, </a:t>
            </a:r>
            <a:r>
              <a:rPr lang="en-US" dirty="0" err="1">
                <a:solidFill>
                  <a:schemeClr val="accent6"/>
                </a:solidFill>
              </a:rPr>
              <a:t>saith</a:t>
            </a:r>
            <a:r>
              <a:rPr lang="en-US" dirty="0">
                <a:solidFill>
                  <a:schemeClr val="accent6"/>
                </a:solidFill>
              </a:rPr>
              <a:t> the Lord Almighty</a:t>
            </a:r>
            <a:r>
              <a:rPr lang="en-US" dirty="0" smtClean="0">
                <a:solidFill>
                  <a:schemeClr val="accent6"/>
                </a:solidFill>
              </a:rPr>
              <a:t>.” </a:t>
            </a:r>
          </a:p>
          <a:p>
            <a:pPr>
              <a:spcBef>
                <a:spcPts val="0"/>
              </a:spcBef>
              <a:defRPr/>
            </a:pPr>
            <a:r>
              <a:rPr lang="en-US" sz="3200" dirty="0" smtClean="0">
                <a:solidFill>
                  <a:schemeClr val="accent6"/>
                </a:solidFill>
              </a:rPr>
              <a:t>2 Corinthians. </a:t>
            </a:r>
            <a:r>
              <a:rPr lang="en-US" sz="3200" dirty="0">
                <a:solidFill>
                  <a:schemeClr val="accent6"/>
                </a:solidFill>
              </a:rPr>
              <a:t>6:18</a:t>
            </a:r>
          </a:p>
        </p:txBody>
      </p:sp>
    </p:spTree>
    <p:extLst>
      <p:ext uri="{BB962C8B-B14F-4D97-AF65-F5344CB8AC3E}">
        <p14:creationId xmlns:p14="http://schemas.microsoft.com/office/powerpoint/2010/main" val="756818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94918" y="4606168"/>
            <a:ext cx="7753833" cy="757884"/>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r>
              <a:rPr lang="en-US" sz="2800" cap="all" dirty="0">
                <a:solidFill>
                  <a:srgbClr val="8EB4E3"/>
                </a:solidFill>
              </a:rPr>
              <a:t>Why is faith and obedience so closely related?</a:t>
            </a:r>
          </a:p>
        </p:txBody>
      </p:sp>
      <p:sp>
        <p:nvSpPr>
          <p:cNvPr id="4" name="Title 1"/>
          <p:cNvSpPr txBox="1">
            <a:spLocks/>
          </p:cNvSpPr>
          <p:nvPr/>
        </p:nvSpPr>
        <p:spPr>
          <a:xfrm>
            <a:off x="375780" y="1503880"/>
            <a:ext cx="8392108" cy="75788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chemeClr val="accent6"/>
                </a:solidFill>
              </a:rPr>
              <a:t>WHAT ARE WE TO HAVE FAITH IN?</a:t>
            </a:r>
            <a:endParaRPr lang="en-US" sz="2800" dirty="0">
              <a:solidFill>
                <a:schemeClr val="accent6"/>
              </a:solidFill>
            </a:endParaRPr>
          </a:p>
        </p:txBody>
      </p:sp>
      <p:sp>
        <p:nvSpPr>
          <p:cNvPr id="6" name="Title 1"/>
          <p:cNvSpPr txBox="1">
            <a:spLocks/>
          </p:cNvSpPr>
          <p:nvPr/>
        </p:nvSpPr>
        <p:spPr>
          <a:xfrm>
            <a:off x="604940" y="2537976"/>
            <a:ext cx="7933789" cy="75788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chemeClr val="accent6"/>
                </a:solidFill>
              </a:rPr>
              <a:t>IS FAITH BASED UPON REASON?</a:t>
            </a:r>
            <a:endParaRPr lang="en-US" sz="2800" dirty="0">
              <a:solidFill>
                <a:schemeClr val="accent6"/>
              </a:solidFill>
            </a:endParaRPr>
          </a:p>
        </p:txBody>
      </p:sp>
      <p:sp>
        <p:nvSpPr>
          <p:cNvPr id="7" name="Title 1"/>
          <p:cNvSpPr txBox="1">
            <a:spLocks/>
          </p:cNvSpPr>
          <p:nvPr/>
        </p:nvSpPr>
        <p:spPr>
          <a:xfrm>
            <a:off x="127000" y="3572072"/>
            <a:ext cx="8889668" cy="757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r>
              <a:rPr lang="en-US" sz="2800" cap="all" dirty="0" smtClean="0">
                <a:solidFill>
                  <a:schemeClr val="accent6"/>
                </a:solidFill>
              </a:rPr>
              <a:t>How is faith increased?</a:t>
            </a:r>
            <a:endParaRPr lang="en-US" sz="2800" cap="all" dirty="0">
              <a:solidFill>
                <a:schemeClr val="accent6"/>
              </a:solidFill>
            </a:endParaRPr>
          </a:p>
        </p:txBody>
      </p:sp>
      <p:sp>
        <p:nvSpPr>
          <p:cNvPr id="9" name="Title 1"/>
          <p:cNvSpPr txBox="1">
            <a:spLocks/>
          </p:cNvSpPr>
          <p:nvPr/>
        </p:nvSpPr>
        <p:spPr>
          <a:xfrm>
            <a:off x="694918" y="5640265"/>
            <a:ext cx="7753833" cy="75788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rgbClr val="8EB4E3"/>
                </a:solidFill>
              </a:rPr>
              <a:t>HOW IS FAITH DEMONSTRATED?</a:t>
            </a:r>
            <a:endParaRPr lang="en-US" sz="2800" dirty="0">
              <a:solidFill>
                <a:srgbClr val="8EB4E3"/>
              </a:solidFill>
            </a:endParaRPr>
          </a:p>
        </p:txBody>
      </p:sp>
      <p:sp>
        <p:nvSpPr>
          <p:cNvPr id="11" name="Title 1"/>
          <p:cNvSpPr txBox="1">
            <a:spLocks/>
          </p:cNvSpPr>
          <p:nvPr/>
        </p:nvSpPr>
        <p:spPr>
          <a:xfrm>
            <a:off x="600839" y="502006"/>
            <a:ext cx="7933789" cy="72566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chemeClr val="accent6"/>
                </a:solidFill>
              </a:rPr>
              <a:t>WHAT IS FAITH?</a:t>
            </a:r>
            <a:endParaRPr lang="en-US" sz="2800" dirty="0">
              <a:solidFill>
                <a:schemeClr val="accent6"/>
              </a:solidFill>
            </a:endParaRPr>
          </a:p>
        </p:txBody>
      </p:sp>
    </p:spTree>
    <p:extLst>
      <p:ext uri="{BB962C8B-B14F-4D97-AF65-F5344CB8AC3E}">
        <p14:creationId xmlns:p14="http://schemas.microsoft.com/office/powerpoint/2010/main" val="33946962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77039" y="1530395"/>
            <a:ext cx="7933789" cy="109846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a:solidFill>
                  <a:schemeClr val="tx2">
                    <a:lumMod val="40000"/>
                    <a:lumOff val="60000"/>
                  </a:schemeClr>
                </a:solidFill>
              </a:rPr>
              <a:t>WHY IS </a:t>
            </a:r>
            <a:r>
              <a:rPr lang="en-US" sz="2800" dirty="0" smtClean="0">
                <a:solidFill>
                  <a:schemeClr val="tx2">
                    <a:lumMod val="40000"/>
                    <a:lumOff val="60000"/>
                  </a:schemeClr>
                </a:solidFill>
              </a:rPr>
              <a:t>FAITHFULNESS IN SMALL THINGS SO IMPORTANT?</a:t>
            </a:r>
            <a:endParaRPr lang="en-US" sz="2800" dirty="0">
              <a:solidFill>
                <a:schemeClr val="tx2">
                  <a:lumMod val="40000"/>
                  <a:lumOff val="60000"/>
                </a:schemeClr>
              </a:solidFill>
            </a:endParaRPr>
          </a:p>
        </p:txBody>
      </p:sp>
      <p:sp>
        <p:nvSpPr>
          <p:cNvPr id="12" name="Title 1"/>
          <p:cNvSpPr txBox="1">
            <a:spLocks/>
          </p:cNvSpPr>
          <p:nvPr/>
        </p:nvSpPr>
        <p:spPr>
          <a:xfrm>
            <a:off x="677039" y="2945694"/>
            <a:ext cx="7933789" cy="86668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chemeClr val="tx2">
                    <a:lumMod val="40000"/>
                    <a:lumOff val="60000"/>
                  </a:schemeClr>
                </a:solidFill>
              </a:rPr>
              <a:t>IS FAITH BASED UPON INTELLECT?</a:t>
            </a:r>
            <a:endParaRPr lang="en-US" sz="2800" dirty="0">
              <a:solidFill>
                <a:schemeClr val="tx2">
                  <a:lumMod val="40000"/>
                  <a:lumOff val="60000"/>
                </a:schemeClr>
              </a:solidFill>
            </a:endParaRPr>
          </a:p>
        </p:txBody>
      </p:sp>
      <p:sp>
        <p:nvSpPr>
          <p:cNvPr id="13" name="Title 1"/>
          <p:cNvSpPr txBox="1">
            <a:spLocks/>
          </p:cNvSpPr>
          <p:nvPr/>
        </p:nvSpPr>
        <p:spPr>
          <a:xfrm>
            <a:off x="677039" y="4129218"/>
            <a:ext cx="7933789" cy="89535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r>
              <a:rPr lang="en-US" sz="2800" cap="all" dirty="0">
                <a:solidFill>
                  <a:schemeClr val="tx2">
                    <a:lumMod val="40000"/>
                    <a:lumOff val="60000"/>
                  </a:schemeClr>
                </a:solidFill>
              </a:rPr>
              <a:t>What does </a:t>
            </a:r>
            <a:r>
              <a:rPr lang="en-US" sz="2800" cap="all" dirty="0" err="1" smtClean="0">
                <a:solidFill>
                  <a:schemeClr val="tx2">
                    <a:lumMod val="40000"/>
                    <a:lumOff val="60000"/>
                  </a:schemeClr>
                </a:solidFill>
              </a:rPr>
              <a:t>RomANS</a:t>
            </a:r>
            <a:r>
              <a:rPr lang="en-US" sz="2800" cap="all" dirty="0" smtClean="0">
                <a:solidFill>
                  <a:schemeClr val="tx2">
                    <a:lumMod val="40000"/>
                    <a:lumOff val="60000"/>
                  </a:schemeClr>
                </a:solidFill>
              </a:rPr>
              <a:t> 14</a:t>
            </a:r>
            <a:r>
              <a:rPr lang="en-US" sz="2800" cap="all" dirty="0">
                <a:solidFill>
                  <a:schemeClr val="tx2">
                    <a:lumMod val="40000"/>
                    <a:lumOff val="60000"/>
                  </a:schemeClr>
                </a:solidFill>
              </a:rPr>
              <a:t>:22 </a:t>
            </a:r>
            <a:r>
              <a:rPr lang="en-US" sz="2800" cap="all" dirty="0" err="1" smtClean="0">
                <a:solidFill>
                  <a:schemeClr val="tx2">
                    <a:lumMod val="40000"/>
                    <a:lumOff val="60000"/>
                  </a:schemeClr>
                </a:solidFill>
              </a:rPr>
              <a:t>meaN</a:t>
            </a:r>
            <a:r>
              <a:rPr lang="en-US" sz="2800" cap="all" dirty="0" smtClean="0">
                <a:solidFill>
                  <a:schemeClr val="tx2">
                    <a:lumMod val="40000"/>
                    <a:lumOff val="60000"/>
                  </a:schemeClr>
                </a:solidFill>
              </a:rPr>
              <a:t>?  "</a:t>
            </a:r>
            <a:r>
              <a:rPr lang="en-US" sz="2800" cap="all" dirty="0">
                <a:solidFill>
                  <a:schemeClr val="tx2">
                    <a:lumMod val="40000"/>
                    <a:lumOff val="60000"/>
                  </a:schemeClr>
                </a:solidFill>
              </a:rPr>
              <a:t>Hast thou faith? have it to thyself before God."</a:t>
            </a:r>
          </a:p>
        </p:txBody>
      </p:sp>
      <p:sp>
        <p:nvSpPr>
          <p:cNvPr id="15" name="Title 1"/>
          <p:cNvSpPr txBox="1">
            <a:spLocks/>
          </p:cNvSpPr>
          <p:nvPr/>
        </p:nvSpPr>
        <p:spPr>
          <a:xfrm>
            <a:off x="677039" y="5341407"/>
            <a:ext cx="7933789" cy="89535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r>
              <a:rPr lang="en-US" sz="2800" cap="all" dirty="0">
                <a:solidFill>
                  <a:schemeClr val="tx2">
                    <a:lumMod val="40000"/>
                    <a:lumOff val="60000"/>
                  </a:schemeClr>
                </a:solidFill>
              </a:rPr>
              <a:t>If works cannot save us, then why is faith without works dead?</a:t>
            </a:r>
          </a:p>
        </p:txBody>
      </p:sp>
      <p:sp>
        <p:nvSpPr>
          <p:cNvPr id="9" name="Title 1"/>
          <p:cNvSpPr txBox="1">
            <a:spLocks/>
          </p:cNvSpPr>
          <p:nvPr/>
        </p:nvSpPr>
        <p:spPr>
          <a:xfrm>
            <a:off x="677039" y="363059"/>
            <a:ext cx="7933789" cy="85049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chemeClr val="tx2">
                    <a:lumMod val="40000"/>
                    <a:lumOff val="60000"/>
                  </a:schemeClr>
                </a:solidFill>
              </a:rPr>
              <a:t>WHY IS OUR FAITH TRIED?</a:t>
            </a:r>
            <a:endParaRPr lang="en-US" sz="2800" dirty="0">
              <a:solidFill>
                <a:schemeClr val="tx2">
                  <a:lumMod val="40000"/>
                  <a:lumOff val="60000"/>
                </a:schemeClr>
              </a:solidFill>
            </a:endParaRPr>
          </a:p>
        </p:txBody>
      </p:sp>
    </p:spTree>
    <p:extLst>
      <p:ext uri="{BB962C8B-B14F-4D97-AF65-F5344CB8AC3E}">
        <p14:creationId xmlns:p14="http://schemas.microsoft.com/office/powerpoint/2010/main" val="39515189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5"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120584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43983" y="2332286"/>
            <a:ext cx="8392108" cy="757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6"/>
                </a:solidFill>
              </a:rPr>
              <a:t>WHAT ARE WE TO HAVE FAITH IN?</a:t>
            </a:r>
            <a:endParaRPr lang="en-US" dirty="0">
              <a:solidFill>
                <a:schemeClr val="accent6"/>
              </a:solidFill>
            </a:endParaRPr>
          </a:p>
        </p:txBody>
      </p:sp>
      <p:sp>
        <p:nvSpPr>
          <p:cNvPr id="6" name="Title 1"/>
          <p:cNvSpPr txBox="1">
            <a:spLocks/>
          </p:cNvSpPr>
          <p:nvPr/>
        </p:nvSpPr>
        <p:spPr>
          <a:xfrm>
            <a:off x="673143" y="3610415"/>
            <a:ext cx="7933789" cy="757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6"/>
                </a:solidFill>
              </a:rPr>
              <a:t>IS FAITH BASED UPON REASON?</a:t>
            </a:r>
            <a:endParaRPr lang="en-US" dirty="0">
              <a:solidFill>
                <a:schemeClr val="accent6"/>
              </a:solidFill>
            </a:endParaRPr>
          </a:p>
        </p:txBody>
      </p:sp>
      <p:sp>
        <p:nvSpPr>
          <p:cNvPr id="7" name="Title 1"/>
          <p:cNvSpPr txBox="1">
            <a:spLocks/>
          </p:cNvSpPr>
          <p:nvPr/>
        </p:nvSpPr>
        <p:spPr>
          <a:xfrm>
            <a:off x="195203" y="4888544"/>
            <a:ext cx="8889668" cy="757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r>
              <a:rPr lang="en-US" cap="all" dirty="0" smtClean="0">
                <a:solidFill>
                  <a:schemeClr val="accent6"/>
                </a:solidFill>
              </a:rPr>
              <a:t>How is faith increased?</a:t>
            </a:r>
            <a:endParaRPr lang="en-US" cap="all" dirty="0">
              <a:solidFill>
                <a:schemeClr val="accent6"/>
              </a:solidFill>
            </a:endParaRPr>
          </a:p>
        </p:txBody>
      </p:sp>
      <p:sp>
        <p:nvSpPr>
          <p:cNvPr id="14" name="Title 1"/>
          <p:cNvSpPr txBox="1">
            <a:spLocks/>
          </p:cNvSpPr>
          <p:nvPr/>
        </p:nvSpPr>
        <p:spPr>
          <a:xfrm>
            <a:off x="443983" y="1054157"/>
            <a:ext cx="8392108" cy="757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6"/>
                </a:solidFill>
              </a:rPr>
              <a:t>WHAT IS FAITH?</a:t>
            </a:r>
            <a:endParaRPr lang="en-US" dirty="0">
              <a:solidFill>
                <a:schemeClr val="accent6"/>
              </a:solidFill>
            </a:endParaRPr>
          </a:p>
        </p:txBody>
      </p:sp>
    </p:spTree>
    <p:extLst>
      <p:ext uri="{BB962C8B-B14F-4D97-AF65-F5344CB8AC3E}">
        <p14:creationId xmlns:p14="http://schemas.microsoft.com/office/powerpoint/2010/main" val="17716942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636127"/>
            <a:ext cx="7772400" cy="2125753"/>
          </a:xfrm>
        </p:spPr>
        <p:txBody>
          <a:bodyPr>
            <a:normAutofit/>
          </a:bodyPr>
          <a:lstStyle/>
          <a:p>
            <a:r>
              <a:rPr lang="en-US" dirty="0" smtClean="0">
                <a:solidFill>
                  <a:schemeClr val="accent6"/>
                </a:solidFill>
              </a:rPr>
              <a:t>Now faith is the </a:t>
            </a:r>
            <a:r>
              <a:rPr lang="en-US" u="sng" dirty="0" smtClean="0">
                <a:solidFill>
                  <a:schemeClr val="accent6"/>
                </a:solidFill>
              </a:rPr>
              <a:t>substance of things hoped for</a:t>
            </a:r>
            <a:r>
              <a:rPr lang="en-US" dirty="0" smtClean="0">
                <a:solidFill>
                  <a:schemeClr val="accent6"/>
                </a:solidFill>
              </a:rPr>
              <a:t>, the </a:t>
            </a:r>
            <a:r>
              <a:rPr lang="en-US" u="sng" dirty="0" smtClean="0">
                <a:solidFill>
                  <a:schemeClr val="accent6"/>
                </a:solidFill>
              </a:rPr>
              <a:t>evidence of things not seen</a:t>
            </a:r>
            <a:r>
              <a:rPr lang="en-US" dirty="0" smtClean="0">
                <a:solidFill>
                  <a:schemeClr val="accent6"/>
                </a:solidFill>
              </a:rPr>
              <a:t>.  </a:t>
            </a:r>
            <a:r>
              <a:rPr lang="en-US" sz="2400" dirty="0" smtClean="0">
                <a:solidFill>
                  <a:schemeClr val="accent6"/>
                </a:solidFill>
              </a:rPr>
              <a:t>Hebrews 11:1</a:t>
            </a:r>
            <a:endParaRPr lang="en-US" sz="2400" dirty="0">
              <a:solidFill>
                <a:schemeClr val="accent6"/>
              </a:solidFill>
            </a:endParaRPr>
          </a:p>
        </p:txBody>
      </p:sp>
      <p:sp>
        <p:nvSpPr>
          <p:cNvPr id="3" name="Title 1"/>
          <p:cNvSpPr txBox="1">
            <a:spLocks/>
          </p:cNvSpPr>
          <p:nvPr/>
        </p:nvSpPr>
        <p:spPr>
          <a:xfrm>
            <a:off x="685800" y="1354667"/>
            <a:ext cx="7772400" cy="423309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6"/>
                </a:solidFill>
              </a:rPr>
              <a:t>Now faith is the </a:t>
            </a:r>
            <a:r>
              <a:rPr lang="en-US" u="sng" dirty="0" smtClean="0">
                <a:solidFill>
                  <a:schemeClr val="accent6"/>
                </a:solidFill>
              </a:rPr>
              <a:t>BASIS</a:t>
            </a:r>
            <a:r>
              <a:rPr lang="en-US" dirty="0" smtClean="0">
                <a:solidFill>
                  <a:schemeClr val="accent6"/>
                </a:solidFill>
              </a:rPr>
              <a:t> or </a:t>
            </a:r>
            <a:r>
              <a:rPr lang="en-US" u="sng" dirty="0" smtClean="0">
                <a:solidFill>
                  <a:schemeClr val="accent6"/>
                </a:solidFill>
              </a:rPr>
              <a:t>FOUNDATION </a:t>
            </a:r>
            <a:r>
              <a:rPr lang="en-US" dirty="0" smtClean="0">
                <a:solidFill>
                  <a:schemeClr val="accent6"/>
                </a:solidFill>
              </a:rPr>
              <a:t>of things </a:t>
            </a:r>
            <a:r>
              <a:rPr lang="en-US" u="sng" dirty="0" smtClean="0">
                <a:solidFill>
                  <a:schemeClr val="accent6"/>
                </a:solidFill>
              </a:rPr>
              <a:t>EXPECTED</a:t>
            </a:r>
            <a:r>
              <a:rPr lang="en-US" dirty="0" smtClean="0">
                <a:solidFill>
                  <a:schemeClr val="accent6"/>
                </a:solidFill>
              </a:rPr>
              <a:t>, the </a:t>
            </a:r>
            <a:r>
              <a:rPr lang="en-US" u="sng" dirty="0" smtClean="0">
                <a:solidFill>
                  <a:schemeClr val="accent6"/>
                </a:solidFill>
              </a:rPr>
              <a:t>AVAILABLE BODY OF FACTS</a:t>
            </a:r>
            <a:r>
              <a:rPr lang="en-US" dirty="0" smtClean="0">
                <a:solidFill>
                  <a:schemeClr val="accent6"/>
                </a:solidFill>
              </a:rPr>
              <a:t> of things not seen. </a:t>
            </a:r>
          </a:p>
          <a:p>
            <a:r>
              <a:rPr lang="en-US" dirty="0" smtClean="0">
                <a:solidFill>
                  <a:schemeClr val="accent6"/>
                </a:solidFill>
              </a:rPr>
              <a:t> </a:t>
            </a:r>
            <a:r>
              <a:rPr lang="en-US" sz="2400" dirty="0" smtClean="0">
                <a:solidFill>
                  <a:schemeClr val="accent6"/>
                </a:solidFill>
              </a:rPr>
              <a:t>Hebrews 11:1</a:t>
            </a:r>
            <a:endParaRPr lang="en-US" sz="2400" dirty="0">
              <a:solidFill>
                <a:schemeClr val="accent6"/>
              </a:solidFill>
            </a:endParaRPr>
          </a:p>
        </p:txBody>
      </p:sp>
    </p:spTree>
    <p:extLst>
      <p:ext uri="{BB962C8B-B14F-4D97-AF65-F5344CB8AC3E}">
        <p14:creationId xmlns:p14="http://schemas.microsoft.com/office/powerpoint/2010/main" val="33032588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2954" y="485050"/>
            <a:ext cx="6334433" cy="47508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itle 1"/>
          <p:cNvSpPr txBox="1">
            <a:spLocks/>
          </p:cNvSpPr>
          <p:nvPr/>
        </p:nvSpPr>
        <p:spPr>
          <a:xfrm>
            <a:off x="371679" y="5763370"/>
            <a:ext cx="8392108" cy="75788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chemeClr val="accent6"/>
                </a:solidFill>
              </a:rPr>
              <a:t>WHAT ARE WE TO HAVE FAITH IN?</a:t>
            </a:r>
            <a:endParaRPr lang="en-US" sz="2800" dirty="0">
              <a:solidFill>
                <a:schemeClr val="accent6"/>
              </a:solidFill>
            </a:endParaRPr>
          </a:p>
        </p:txBody>
      </p:sp>
    </p:spTree>
    <p:extLst>
      <p:ext uri="{BB962C8B-B14F-4D97-AF65-F5344CB8AC3E}">
        <p14:creationId xmlns:p14="http://schemas.microsoft.com/office/powerpoint/2010/main" val="1491286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1237715"/>
            <a:ext cx="7315200" cy="43698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226612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2450" y="673100"/>
            <a:ext cx="5499100" cy="5499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0919954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0248" y="673100"/>
            <a:ext cx="5743504" cy="5499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0919954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4670" y="673100"/>
            <a:ext cx="5474659" cy="5499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7197796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3067"/>
          <a:stretch/>
        </p:blipFill>
        <p:spPr>
          <a:xfrm>
            <a:off x="1834671" y="853220"/>
            <a:ext cx="5474659" cy="53067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789265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11049</TotalTime>
  <Words>6530</Words>
  <Application>Microsoft Macintosh PowerPoint</Application>
  <PresentationFormat>On-screen Show (4:3)</PresentationFormat>
  <Paragraphs>216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WHAT IS FAITH?</vt:lpstr>
      <vt:lpstr>PowerPoint Presentation</vt:lpstr>
      <vt:lpstr>Now faith is the substance of things hoped for, the evidence of things not seen.  Hebrews 11:1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IS FAITH INCREASED?</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Now faith is the substance of things hoped for, the evidence of things not seen.</dc:title>
  <dc:creator>Robert Long</dc:creator>
  <cp:lastModifiedBy>Robert Long</cp:lastModifiedBy>
  <cp:revision>173</cp:revision>
  <cp:lastPrinted>2012-02-17T06:22:00Z</cp:lastPrinted>
  <dcterms:created xsi:type="dcterms:W3CDTF">2012-01-22T06:17:49Z</dcterms:created>
  <dcterms:modified xsi:type="dcterms:W3CDTF">2012-03-22T05:09:15Z</dcterms:modified>
</cp:coreProperties>
</file>